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 id="2147483664" r:id="rId2"/>
  </p:sldMasterIdLst>
  <p:notesMasterIdLst>
    <p:notesMasterId r:id="rId42"/>
  </p:notesMasterIdLst>
  <p:sldIdLst>
    <p:sldId id="256" r:id="rId3"/>
    <p:sldId id="257" r:id="rId4"/>
    <p:sldId id="258" r:id="rId5"/>
    <p:sldId id="259" r:id="rId6"/>
    <p:sldId id="260" r:id="rId7"/>
    <p:sldId id="285" r:id="rId8"/>
    <p:sldId id="283" r:id="rId9"/>
    <p:sldId id="284" r:id="rId10"/>
    <p:sldId id="286" r:id="rId11"/>
    <p:sldId id="287" r:id="rId12"/>
    <p:sldId id="288" r:id="rId13"/>
    <p:sldId id="289" r:id="rId14"/>
    <p:sldId id="290" r:id="rId15"/>
    <p:sldId id="424" r:id="rId16"/>
    <p:sldId id="425" r:id="rId17"/>
    <p:sldId id="291" r:id="rId18"/>
    <p:sldId id="292" r:id="rId19"/>
    <p:sldId id="427" r:id="rId20"/>
    <p:sldId id="428" r:id="rId21"/>
    <p:sldId id="293" r:id="rId22"/>
    <p:sldId id="294" r:id="rId23"/>
    <p:sldId id="295" r:id="rId24"/>
    <p:sldId id="296" r:id="rId25"/>
    <p:sldId id="297" r:id="rId26"/>
    <p:sldId id="298" r:id="rId27"/>
    <p:sldId id="299" r:id="rId28"/>
    <p:sldId id="300" r:id="rId29"/>
    <p:sldId id="301" r:id="rId30"/>
    <p:sldId id="302" r:id="rId31"/>
    <p:sldId id="303" r:id="rId32"/>
    <p:sldId id="304" r:id="rId33"/>
    <p:sldId id="305" r:id="rId34"/>
    <p:sldId id="306" r:id="rId35"/>
    <p:sldId id="307" r:id="rId36"/>
    <p:sldId id="308" r:id="rId37"/>
    <p:sldId id="312" r:id="rId38"/>
    <p:sldId id="313" r:id="rId39"/>
    <p:sldId id="314" r:id="rId40"/>
    <p:sldId id="315" r:id="rId41"/>
  </p:sldIdLst>
  <p:sldSz cx="9144000" cy="5143500" type="screen16x9"/>
  <p:notesSz cx="6858000" cy="9144000"/>
  <p:embeddedFontLst>
    <p:embeddedFont>
      <p:font typeface="Calibri" panose="020F0502020204030204" pitchFamily="34" charset="0"/>
      <p:regular r:id="rId43"/>
      <p:bold r:id="rId44"/>
      <p:italic r:id="rId45"/>
      <p:boldItalic r:id="rId46"/>
    </p:embeddedFont>
    <p:embeddedFont>
      <p:font typeface="Noto Sans" panose="020B0502040504020204" pitchFamily="34" charset="0"/>
      <p:regular r:id="rId47"/>
      <p:bold r:id="rId48"/>
      <p:italic r:id="rId49"/>
      <p:boldItalic r:id="rId50"/>
    </p:embeddedFont>
    <p:embeddedFont>
      <p:font typeface="Open Sans" panose="020B0606030504020204" pitchFamily="34" charset="0"/>
      <p:regular r:id="rId51"/>
      <p:bold r:id="rId52"/>
      <p:italic r:id="rId53"/>
      <p:boldItalic r:id="rId54"/>
    </p:embeddedFont>
    <p:embeddedFont>
      <p:font typeface="Source Sans Pro" panose="020B0503030403020204" pitchFamily="34" charset="0"/>
      <p:regular r:id="rId55"/>
      <p:bold r:id="rId56"/>
      <p:italic r:id="rId57"/>
      <p:boldItalic r:id="rId58"/>
    </p:embeddedFont>
    <p:embeddedFont>
      <p:font typeface="Source Sans Pro Black" panose="020B0803030403020204" pitchFamily="34" charset="0"/>
      <p:bold r:id="rId59"/>
      <p:italic r:id="rId60"/>
      <p:boldItalic r:id="rId61"/>
    </p:embeddedFont>
    <p:embeddedFont>
      <p:font typeface="Source Sans Pro Light" panose="020B0403030403020204" pitchFamily="34"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878158-623A-422F-A282-F700C73770C2}" v="9" dt="2022-05-31T10:00:34.8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65170" autoAdjust="0"/>
  </p:normalViewPr>
  <p:slideViewPr>
    <p:cSldViewPr snapToGrid="0">
      <p:cViewPr varScale="1">
        <p:scale>
          <a:sx n="93" d="100"/>
          <a:sy n="93" d="100"/>
        </p:scale>
        <p:origin x="2046" y="8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notesMaster" Target="notesMasters/notesMaster1.xml"/><Relationship Id="rId47" Type="http://schemas.openxmlformats.org/officeDocument/2006/relationships/font" Target="fonts/font5.fntdata"/><Relationship Id="rId63" Type="http://schemas.openxmlformats.org/officeDocument/2006/relationships/font" Target="fonts/font21.fntdata"/><Relationship Id="rId68" Type="http://schemas.openxmlformats.org/officeDocument/2006/relationships/theme" Target="theme/theme1.xml"/><Relationship Id="rId7" Type="http://schemas.openxmlformats.org/officeDocument/2006/relationships/slide" Target="slides/slide5.xml"/><Relationship Id="rId71"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font" Target="fonts/font19.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12.fntdata"/><Relationship Id="rId62" Type="http://schemas.openxmlformats.org/officeDocument/2006/relationships/font" Target="fonts/font20.fntdata"/><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font" Target="fonts/font23.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8.fntdata"/><Relationship Id="rId55" Type="http://schemas.openxmlformats.org/officeDocument/2006/relationships/font" Target="fonts/font1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Karatzia" userId="1c2aff2a846e5f72" providerId="LiveId" clId="{80878158-623A-422F-A282-F700C73770C2}"/>
    <pc:docChg chg="modSld modShowInfo">
      <pc:chgData name="Maria Karatzia" userId="1c2aff2a846e5f72" providerId="LiveId" clId="{80878158-623A-422F-A282-F700C73770C2}" dt="2022-05-31T10:01:13.590" v="13" actId="2744"/>
      <pc:docMkLst>
        <pc:docMk/>
      </pc:docMkLst>
      <pc:sldChg chg="modAnim">
        <pc:chgData name="Maria Karatzia" userId="1c2aff2a846e5f72" providerId="LiveId" clId="{80878158-623A-422F-A282-F700C73770C2}" dt="2022-05-31T09:59:37.570" v="4"/>
        <pc:sldMkLst>
          <pc:docMk/>
          <pc:sldMk cId="0" sldId="258"/>
        </pc:sldMkLst>
      </pc:sldChg>
      <pc:sldChg chg="modAnim">
        <pc:chgData name="Maria Karatzia" userId="1c2aff2a846e5f72" providerId="LiveId" clId="{80878158-623A-422F-A282-F700C73770C2}" dt="2022-05-31T09:59:46.099" v="5"/>
        <pc:sldMkLst>
          <pc:docMk/>
          <pc:sldMk cId="0" sldId="284"/>
        </pc:sldMkLst>
      </pc:sldChg>
      <pc:sldChg chg="modAnim">
        <pc:chgData name="Maria Karatzia" userId="1c2aff2a846e5f72" providerId="LiveId" clId="{80878158-623A-422F-A282-F700C73770C2}" dt="2022-05-31T10:00:21.945" v="10"/>
        <pc:sldMkLst>
          <pc:docMk/>
          <pc:sldMk cId="0" sldId="293"/>
        </pc:sldMkLst>
      </pc:sldChg>
      <pc:sldChg chg="modAnim">
        <pc:chgData name="Maria Karatzia" userId="1c2aff2a846e5f72" providerId="LiveId" clId="{80878158-623A-422F-A282-F700C73770C2}" dt="2022-05-31T10:00:29.713" v="11"/>
        <pc:sldMkLst>
          <pc:docMk/>
          <pc:sldMk cId="0" sldId="305"/>
        </pc:sldMkLst>
      </pc:sldChg>
      <pc:sldChg chg="modAnim">
        <pc:chgData name="Maria Karatzia" userId="1c2aff2a846e5f72" providerId="LiveId" clId="{80878158-623A-422F-A282-F700C73770C2}" dt="2022-05-31T10:00:34.884" v="12"/>
        <pc:sldMkLst>
          <pc:docMk/>
          <pc:sldMk cId="0" sldId="308"/>
        </pc:sldMkLst>
      </pc:sldChg>
      <pc:sldChg chg="modAnim">
        <pc:chgData name="Maria Karatzia" userId="1c2aff2a846e5f72" providerId="LiveId" clId="{80878158-623A-422F-A282-F700C73770C2}" dt="2022-05-31T09:59:56.494" v="6"/>
        <pc:sldMkLst>
          <pc:docMk/>
          <pc:sldMk cId="2651126180" sldId="424"/>
        </pc:sldMkLst>
      </pc:sldChg>
      <pc:sldChg chg="modAnim">
        <pc:chgData name="Maria Karatzia" userId="1c2aff2a846e5f72" providerId="LiveId" clId="{80878158-623A-422F-A282-F700C73770C2}" dt="2022-05-31T10:00:04.403" v="7"/>
        <pc:sldMkLst>
          <pc:docMk/>
          <pc:sldMk cId="1762146694" sldId="425"/>
        </pc:sldMkLst>
      </pc:sldChg>
      <pc:sldChg chg="modAnim">
        <pc:chgData name="Maria Karatzia" userId="1c2aff2a846e5f72" providerId="LiveId" clId="{80878158-623A-422F-A282-F700C73770C2}" dt="2022-05-31T10:00:11.397" v="8"/>
        <pc:sldMkLst>
          <pc:docMk/>
          <pc:sldMk cId="1096217743" sldId="427"/>
        </pc:sldMkLst>
      </pc:sldChg>
      <pc:sldChg chg="modAnim modNotesTx">
        <pc:chgData name="Maria Karatzia" userId="1c2aff2a846e5f72" providerId="LiveId" clId="{80878158-623A-422F-A282-F700C73770C2}" dt="2022-05-31T10:00:17.345" v="9"/>
        <pc:sldMkLst>
          <pc:docMk/>
          <pc:sldMk cId="4214526675" sldId="42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eur01.safelinks.protection.outlook.com/?url=https%3A%2F%2Fwww.researchprofessional.com%2F0%2Frr%2Fnews%2Feurope%2Finfrastructure%2F2022%2F5%2FEU-ministers-could-swing-behind-authors-holding-on-to-their-IP.html%23comments&amp;data=05%7C01%7Csally.rumsey%40jisc.ac.uk%7C9839db2ba419429dce2c08da2de7d71e%7C48f9394d8a144d2782a6f35f12361205%7C0%7C0%7C637872771031533691%7CUnknown%7CTWFpbGZsb3d8eyJWIjoiMC4wLjAwMDAiLCJQIjoiV2luMzIiLCJBTiI6Ik1haWwiLCJXVCI6Mn0%3D%7C2000%7C%7C%7C&amp;sdata=MlDPA4t9vojpMXOf8L2eS4qxSfVGnQxobmQKF2aNe4c%3D&amp;reserved=0"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eur01.safelinks.protection.outlook.com/?url=https%3A%2F%2Fwww.researchprofessional.com%2F0%2Frr%2Fnews%2Feurope%2Funiversities%2F2022%2F4%2FDraft-plan-for-assessment-reform-increases-focus-on-open-science.html&amp;data=05%7C01%7Csally.rumsey%40jisc.ac.uk%7C9839db2ba419429dce2c08da2de7d71e%7C48f9394d8a144d2782a6f35f12361205%7C0%7C0%7C637872771031533691%7CUnknown%7CTWFpbGZsb3d8eyJWIjoiMC4wLjAwMDAiLCJQIjoiV2luMzIiLCJBTiI6Ik1haWwiLCJXVCI6Mn0%3D%7C2000%7C%7C%7C&amp;sdata=EQF45LdL1btMnWwRjKpXGTOd23GOYGuREo4TCdqT0sA%3D&amp;reserved=0" TargetMode="External"/><Relationship Id="rId4" Type="http://schemas.openxmlformats.org/officeDocument/2006/relationships/hyperlink" Target="https://eur01.safelinks.protection.outlook.com/?url=https%3A%2F%2Fwww.researchprofessional.com%2F0%2Frr%2Fnews%2Feurope%2Finfrastructure%2F2022%2F4%2FPlan-S-launches-campaign-over-author-rights-retention.html&amp;data=05%7C01%7Csally.rumsey%40jisc.ac.uk%7C9839db2ba419429dce2c08da2de7d71e%7C48f9394d8a144d2782a6f35f12361205%7C0%7C0%7C637872771031533691%7CUnknown%7CTWFpbGZsb3d8eyJWIjoiMC4wLjAwMDAiLCJQIjoiV2luMzIiLCJBTiI6Ik1haWwiLCJXVCI6Mn0%3D%7C2000%7C%7C%7C&amp;sdata=DQ3fayj63fsPw%2BJzieOUnSHoVf1nhBJSHGkTnLXdJFE%3D&amp;reserved=0"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osc.hul.harvard.edu/policies/fa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uit.no/Content/762228/cache=1643633369000/PRINCIPLES%20FOR%20OPEN%20ACCESS%20TO%20ACADEMIC%20PUBLICATIONS%20AT%20UIT.pdf"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1561dc305d_2_2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Slides can be ‘cherry picked’ and adapted as needed under terms of CC BY licence</a:t>
            </a:r>
            <a:endParaRPr dirty="0"/>
          </a:p>
        </p:txBody>
      </p:sp>
      <p:sp>
        <p:nvSpPr>
          <p:cNvPr id="79" name="Google Shape;79;g11561dc305d_2_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11561dc305d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11561dc305d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What ACTUALLY usually happens is that the publisher presents the author with a Copyright Transfer Agreement (CTA) or Exclusive Licence to Publish (LTP) for signature</a:t>
            </a:r>
            <a:endParaRPr dirty="0">
              <a:solidFill>
                <a:schemeClr val="dk1"/>
              </a:solidFill>
            </a:endParaRPr>
          </a:p>
          <a:p>
            <a:pPr marL="0" lvl="0" indent="0" algn="l" rtl="0">
              <a:spcBef>
                <a:spcPts val="0"/>
              </a:spcBef>
              <a:spcAft>
                <a:spcPts val="0"/>
              </a:spcAft>
              <a:buNone/>
            </a:pPr>
            <a:r>
              <a:rPr lang="en" dirty="0">
                <a:solidFill>
                  <a:schemeClr val="dk1"/>
                </a:solidFill>
              </a:rPr>
              <a:t>Includes permission for the publisher to publish the work - legally required for publication</a:t>
            </a:r>
            <a:endParaRPr dirty="0">
              <a:solidFill>
                <a:schemeClr val="dk1"/>
              </a:solidFill>
            </a:endParaRPr>
          </a:p>
          <a:p>
            <a:pPr marL="0" lvl="0" indent="0" algn="l" rtl="0">
              <a:spcBef>
                <a:spcPts val="0"/>
              </a:spcBef>
              <a:spcAft>
                <a:spcPts val="0"/>
              </a:spcAft>
              <a:buNone/>
            </a:pPr>
            <a:r>
              <a:rPr lang="en" dirty="0">
                <a:solidFill>
                  <a:schemeClr val="dk1"/>
                </a:solidFill>
              </a:rPr>
              <a:t>BUT….Also includes restrictions on how the author is ‘allowed’ to use the work</a:t>
            </a:r>
            <a:endParaRPr dirty="0">
              <a:solidFill>
                <a:schemeClr val="dk1"/>
              </a:solidFill>
            </a:endParaRPr>
          </a:p>
          <a:p>
            <a:pPr marL="0" lvl="0" indent="0" algn="l" rtl="0">
              <a:spcBef>
                <a:spcPts val="0"/>
              </a:spcBef>
              <a:spcAft>
                <a:spcPts val="0"/>
              </a:spcAft>
              <a:buNone/>
            </a:pPr>
            <a:r>
              <a:rPr lang="en" dirty="0">
                <a:solidFill>
                  <a:schemeClr val="dk1"/>
                </a:solidFill>
              </a:rPr>
              <a:t>The author signs the agreement (some do not read the text)</a:t>
            </a:r>
            <a:endParaRPr dirty="0">
              <a:solidFill>
                <a:schemeClr val="dk1"/>
              </a:solidFill>
            </a:endParaRPr>
          </a:p>
          <a:p>
            <a:pPr marL="0" lvl="0" indent="0" algn="l" rtl="0">
              <a:spcBef>
                <a:spcPts val="0"/>
              </a:spcBef>
              <a:spcAft>
                <a:spcPts val="0"/>
              </a:spcAft>
              <a:buNone/>
            </a:pPr>
            <a:r>
              <a:rPr lang="en" dirty="0">
                <a:solidFill>
                  <a:schemeClr val="dk1"/>
                </a:solidFill>
              </a:rPr>
              <a:t>Result: the publisher has taken control of the rights to the work</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Basically, in both cases, the publisher has grabbed all the author’s rights EVEN though, as the IPO states, the author, as copyright holder and licence granter can control how to use their work.</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cOAlition S strongly believes that the author is, and should remain, the owner of the intellectual content of the article</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1174b830794_0_1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20" name="Google Shape;420;g1174b830794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11561dc305d_2_8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27" name="Google Shape;427;g11561dc305d_2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11561dc305d_2_10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39" name="Google Shape;439;g11561dc305d_2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11561dc305d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11561dc305d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This analogy illustrates how paying publishers for publishing services should not include permission for them to claim ownership of the intellectual content of the work.</a:t>
            </a: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11561dc305d_0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6" name="Google Shape;466;g11561dc305d_0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Whilst publishers who had no input into the intellectual content of your article, demand copyright transfer or exclusive licences, are free to make many uses of your work without asking your permission, you, as the creator and original copyright holder, are limited to what you can do with your own content - often having to beg permission from the publisher.</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BE" dirty="0"/>
          </a:p>
        </p:txBody>
      </p:sp>
    </p:spTree>
    <p:extLst>
      <p:ext uri="{BB962C8B-B14F-4D97-AF65-F5344CB8AC3E}">
        <p14:creationId xmlns:p14="http://schemas.microsoft.com/office/powerpoint/2010/main" val="16855141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11561dc305d_2_18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73" name="Google Shape;473;g11561dc305d_2_1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11561dc305d_2_239: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487" name="Google Shape;487;g11561dc305d_2_2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1174b830794_0_4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cOAlition S has this matter under review.</a:t>
            </a:r>
            <a:endParaRPr dirty="0"/>
          </a:p>
          <a:p>
            <a:pPr marL="0" lvl="0" indent="0" algn="l" rtl="0">
              <a:spcBef>
                <a:spcPts val="0"/>
              </a:spcBef>
              <a:spcAft>
                <a:spcPts val="0"/>
              </a:spcAft>
              <a:buNone/>
            </a:pPr>
            <a:endParaRPr dirty="0"/>
          </a:p>
        </p:txBody>
      </p:sp>
      <p:sp>
        <p:nvSpPr>
          <p:cNvPr id="498" name="Google Shape;498;g1174b830794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174b830794_0_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6" name="Google Shape;86;g1174b830794_0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1174b830794_0_2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10" name="Google Shape;510;g1174b830794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11561dc305d_2_25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It’s not just cOAlition S funders who are frustrated by some publisher’s efforts to confuse authors.</a:t>
            </a:r>
            <a:endParaRPr dirty="0"/>
          </a:p>
          <a:p>
            <a:pPr marL="0" lvl="0" indent="0" algn="l" rtl="0">
              <a:spcBef>
                <a:spcPts val="0"/>
              </a:spcBef>
              <a:spcAft>
                <a:spcPts val="0"/>
              </a:spcAft>
              <a:buNone/>
            </a:pPr>
            <a:r>
              <a:rPr lang="en" dirty="0"/>
              <a:t>Here is one example of an open letter from researchers’ organisations requesting those publishers ‘reconsider their position and modernise, ensuring they play their part in providing fair and transparent conditions for authors.’</a:t>
            </a:r>
            <a:endParaRPr dirty="0"/>
          </a:p>
          <a:p>
            <a:pPr marL="0" lvl="0" indent="0" algn="l" rtl="0">
              <a:spcBef>
                <a:spcPts val="0"/>
              </a:spcBef>
              <a:spcAft>
                <a:spcPts val="0"/>
              </a:spcAft>
              <a:buNone/>
            </a:pPr>
            <a:r>
              <a:rPr lang="en" dirty="0"/>
              <a:t>There are others in the same vein including Eurodoc and Marie Curie Alumni Association</a:t>
            </a:r>
            <a:endParaRPr dirty="0"/>
          </a:p>
        </p:txBody>
      </p:sp>
      <p:sp>
        <p:nvSpPr>
          <p:cNvPr id="517" name="Google Shape;517;g11561dc305d_2_2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11561dc305d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11561dc305d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In November 2021 UNESCO published its recommendation on Open Science.</a:t>
            </a:r>
            <a:endParaRPr dirty="0"/>
          </a:p>
          <a:p>
            <a:pPr marL="0" lvl="0" indent="0" algn="l" rtl="0">
              <a:spcBef>
                <a:spcPts val="0"/>
              </a:spcBef>
              <a:spcAft>
                <a:spcPts val="0"/>
              </a:spcAft>
              <a:buNone/>
            </a:pPr>
            <a:r>
              <a:rPr lang="en" dirty="0"/>
              <a:t>In it it states that </a:t>
            </a:r>
            <a:endParaRPr dirty="0"/>
          </a:p>
          <a:p>
            <a:pPr marL="0" lvl="0" indent="0" algn="l" rtl="0">
              <a:spcBef>
                <a:spcPts val="0"/>
              </a:spcBef>
              <a:spcAft>
                <a:spcPts val="0"/>
              </a:spcAft>
              <a:buNone/>
            </a:pPr>
            <a:r>
              <a:rPr lang="en" i="1" dirty="0"/>
              <a:t>Any transfer or licensing of copyrights to third parties should not restrict the public’s right to immediate open access to a scientific publication</a:t>
            </a:r>
            <a:endParaRPr i="1" dirty="0"/>
          </a:p>
          <a:p>
            <a:pPr marL="0" lvl="0" indent="0" algn="l" rtl="0">
              <a:spcBef>
                <a:spcPts val="0"/>
              </a:spcBef>
              <a:spcAft>
                <a:spcPts val="0"/>
              </a:spcAft>
              <a:buNone/>
            </a:pPr>
            <a:endParaRPr dirty="0"/>
          </a:p>
          <a:p>
            <a:pPr marL="0" lvl="0" indent="0" algn="l" rtl="0">
              <a:spcBef>
                <a:spcPts val="0"/>
              </a:spcBef>
              <a:spcAft>
                <a:spcPts val="0"/>
              </a:spcAft>
              <a:buNone/>
            </a:pPr>
            <a:r>
              <a:rPr lang="en" dirty="0"/>
              <a:t>cOAlition S Rights Retention Strategy predates this recommendation, but fulfils this clause precisely</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11b591c21dc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11b591c21dc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opinion of the G6 group of institutions concurs with that of cOAlition S</a:t>
            </a:r>
            <a:endParaRPr dirty="0"/>
          </a:p>
          <a:p>
            <a:pPr marL="0" lvl="0" indent="0" algn="l" rtl="0">
              <a:spcBef>
                <a:spcPts val="0"/>
              </a:spcBef>
              <a:spcAft>
                <a:spcPts val="0"/>
              </a:spcAft>
              <a:buNone/>
            </a:pPr>
            <a:r>
              <a:rPr lang="en" dirty="0"/>
              <a:t>They see a shift to fully open access as a priority, but know that handing over the rights to the content of publications hampers their researchers when sharing their work.</a:t>
            </a:r>
            <a:endParaRPr dirty="0"/>
          </a:p>
          <a:p>
            <a:pPr marL="0" lvl="0" indent="0" algn="l" rtl="0">
              <a:spcBef>
                <a:spcPts val="0"/>
              </a:spcBef>
              <a:spcAft>
                <a:spcPts val="0"/>
              </a:spcAft>
              <a:buNone/>
            </a:pPr>
            <a:r>
              <a:rPr lang="en" dirty="0"/>
              <a:t>They are therefore committed to support their researchers to retain sufficient rights to publish their scholarly works openly and under an open license</a:t>
            </a:r>
            <a:endParaRPr dirty="0"/>
          </a:p>
          <a:p>
            <a:pPr marL="0" lvl="0" indent="0" algn="l" rtl="0">
              <a:spcBef>
                <a:spcPts val="0"/>
              </a:spcBef>
              <a:spcAft>
                <a:spcPts val="0"/>
              </a:spcAft>
              <a:buNone/>
            </a:pPr>
            <a:r>
              <a:rPr lang="en" dirty="0"/>
              <a:t>This directly matches the cOAlition S view.</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1160334d592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1160334d592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The European University Association, which comprises over 850 universities and rectors associations across Europe, has publicly endorsed the cOAlition S rights retention strategy</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1174b830794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1174b830794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t>In it’s Open Science agenda 2025, EUA clearly stated that </a:t>
            </a:r>
            <a:endParaRPr dirty="0"/>
          </a:p>
          <a:p>
            <a:pPr marL="457200" lvl="0" indent="-298450" algn="l" rtl="0">
              <a:spcBef>
                <a:spcPts val="0"/>
              </a:spcBef>
              <a:spcAft>
                <a:spcPts val="0"/>
              </a:spcAft>
              <a:buSzPts val="1100"/>
              <a:buChar char="●"/>
            </a:pPr>
            <a:r>
              <a:rPr lang="en" i="1" dirty="0"/>
              <a:t>“Authors and institutions need to retain their intellectual property rights (for example using Plan S Rights Retention Strategy) and critically consider which stakeholders should own and run publishing infrastructure in order to create systemic change.”</a:t>
            </a:r>
            <a:endParaRPr i="1" dirty="0"/>
          </a:p>
          <a:p>
            <a:pPr marL="0" lvl="0" indent="0" algn="l" rtl="0">
              <a:spcBef>
                <a:spcPts val="0"/>
              </a:spcBef>
              <a:spcAft>
                <a:spcPts val="0"/>
              </a:spcAft>
              <a:buNone/>
            </a:pPr>
            <a:r>
              <a:rPr lang="en" dirty="0"/>
              <a:t>EUA stated that to make this a reality it will advocate to reclaim academic ownership of scholarly communication and publishing, and support the cOAlition S rights retention strategy</a:t>
            </a:r>
            <a:endParaRPr dirty="0"/>
          </a:p>
          <a:p>
            <a:pPr marL="0" lvl="0" indent="0" algn="l" rtl="0">
              <a:spcBef>
                <a:spcPts val="0"/>
              </a:spcBef>
              <a:spcAft>
                <a:spcPts val="0"/>
              </a:spcAft>
              <a:buNone/>
            </a:pPr>
            <a:r>
              <a:rPr lang="en" dirty="0"/>
              <a:t>This is the direction of travel which is becoming increasingly evident around the globe.</a:t>
            </a:r>
            <a:endParaRPr dirty="0"/>
          </a:p>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1229aeb369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1229aeb369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2400"/>
              </a:spcBef>
              <a:spcAft>
                <a:spcPts val="0"/>
              </a:spcAft>
              <a:buClr>
                <a:schemeClr val="dk1"/>
              </a:buClr>
              <a:buSzPts val="1100"/>
              <a:buFont typeface="Arial"/>
              <a:buNone/>
            </a:pPr>
            <a:r>
              <a:rPr lang="en" dirty="0">
                <a:solidFill>
                  <a:srgbClr val="333333"/>
                </a:solidFill>
                <a:highlight>
                  <a:srgbClr val="FFFFFF"/>
                </a:highlight>
              </a:rPr>
              <a:t>Under the French presidency the Council of the EU, a ministerial position has been drafted that states that authors of publications or the</a:t>
            </a:r>
            <a:r>
              <a:rPr lang="en-GB" dirty="0" err="1">
                <a:solidFill>
                  <a:srgbClr val="333333"/>
                </a:solidFill>
                <a:highlight>
                  <a:srgbClr val="FFFFFF"/>
                </a:highlight>
              </a:rPr>
              <a:t>ir</a:t>
            </a:r>
            <a:r>
              <a:rPr lang="en" dirty="0">
                <a:solidFill>
                  <a:srgbClr val="333333"/>
                </a:solidFill>
                <a:highlight>
                  <a:srgbClr val="FFFFFF"/>
                </a:highlight>
              </a:rPr>
              <a:t> institutions should retain sufficient intellectual property rights to ensure open access, broader dissemination, valorisation and re-use of research results. This </a:t>
            </a:r>
            <a:r>
              <a:rPr lang="en" sz="1100" dirty="0">
                <a:solidFill>
                  <a:schemeClr val="dk1"/>
                </a:solidFill>
                <a:latin typeface="Source Sans Pro"/>
                <a:ea typeface="Source Sans Pro"/>
                <a:cs typeface="Source Sans Pro"/>
                <a:sym typeface="Source Sans Pro"/>
              </a:rPr>
              <a:t>reform of research assessment and open science </a:t>
            </a:r>
            <a:r>
              <a:rPr lang="en" dirty="0">
                <a:solidFill>
                  <a:srgbClr val="333333"/>
                </a:solidFill>
                <a:highlight>
                  <a:srgbClr val="FFFFFF"/>
                </a:highlight>
              </a:rPr>
              <a:t>is in direct alignment with the cOAlition S rights retention strategy.</a:t>
            </a:r>
            <a:endParaRPr dirty="0">
              <a:solidFill>
                <a:srgbClr val="333333"/>
              </a:solidFill>
              <a:highlight>
                <a:srgbClr val="FFFFFF"/>
              </a:highlight>
            </a:endParaRPr>
          </a:p>
          <a:p>
            <a:pPr marL="457200" lvl="0" indent="-317500" algn="l" rtl="0">
              <a:spcBef>
                <a:spcPts val="0"/>
              </a:spcBef>
              <a:spcAft>
                <a:spcPts val="0"/>
              </a:spcAft>
              <a:buClr>
                <a:schemeClr val="dk1"/>
              </a:buClr>
              <a:buSzPts val="1400"/>
              <a:buFont typeface="Source Sans Pro"/>
              <a:buChar char="●"/>
            </a:pPr>
            <a:r>
              <a:rPr lang="en" sz="1400" dirty="0">
                <a:solidFill>
                  <a:schemeClr val="dk1"/>
                </a:solidFill>
                <a:latin typeface="Source Sans Pro"/>
                <a:ea typeface="Source Sans Pro"/>
                <a:cs typeface="Source Sans Pro"/>
                <a:sym typeface="Source Sans Pro"/>
              </a:rPr>
              <a:t>Authors of research papers should retain intellectual property over their work</a:t>
            </a:r>
            <a:endParaRPr sz="1400" dirty="0">
              <a:solidFill>
                <a:schemeClr val="dk1"/>
              </a:solidFill>
              <a:latin typeface="Source Sans Pro"/>
              <a:ea typeface="Source Sans Pro"/>
              <a:cs typeface="Source Sans Pro"/>
              <a:sym typeface="Source Sans Pro"/>
            </a:endParaRPr>
          </a:p>
          <a:p>
            <a:pPr marL="457200" lvl="0" indent="-317500" algn="l" rtl="0">
              <a:spcBef>
                <a:spcPts val="0"/>
              </a:spcBef>
              <a:spcAft>
                <a:spcPts val="0"/>
              </a:spcAft>
              <a:buClr>
                <a:schemeClr val="dk1"/>
              </a:buClr>
              <a:buSzPts val="1400"/>
              <a:buFont typeface="Source Sans Pro"/>
              <a:buChar char="●"/>
            </a:pPr>
            <a:r>
              <a:rPr lang="en" sz="1400" dirty="0">
                <a:solidFill>
                  <a:schemeClr val="dk1"/>
                </a:solidFill>
                <a:latin typeface="Source Sans Pro"/>
                <a:ea typeface="Source Sans Pro"/>
                <a:cs typeface="Source Sans Pro"/>
                <a:sym typeface="Source Sans Pro"/>
              </a:rPr>
              <a:t>The draft text is being developed for research ministers to adopt as EU member state governments’ position on assessment reform and open science. </a:t>
            </a:r>
            <a:endParaRPr sz="1400" dirty="0">
              <a:solidFill>
                <a:schemeClr val="dk1"/>
              </a:solidFill>
              <a:latin typeface="Source Sans Pro"/>
              <a:ea typeface="Source Sans Pro"/>
              <a:cs typeface="Source Sans Pro"/>
              <a:sym typeface="Source Sans Pro"/>
            </a:endParaRPr>
          </a:p>
          <a:p>
            <a:pPr marL="914400" lvl="1" indent="-317500" algn="l" rtl="0">
              <a:spcBef>
                <a:spcPts val="0"/>
              </a:spcBef>
              <a:spcAft>
                <a:spcPts val="0"/>
              </a:spcAft>
              <a:buClr>
                <a:schemeClr val="dk1"/>
              </a:buClr>
              <a:buSzPts val="1400"/>
              <a:buFont typeface="Source Sans Pro"/>
              <a:buChar char="○"/>
            </a:pPr>
            <a:r>
              <a:rPr lang="en" sz="1400" dirty="0">
                <a:solidFill>
                  <a:schemeClr val="dk1"/>
                </a:solidFill>
                <a:latin typeface="Source Sans Pro"/>
                <a:ea typeface="Source Sans Pro"/>
                <a:cs typeface="Source Sans Pro"/>
                <a:sym typeface="Source Sans Pro"/>
              </a:rPr>
              <a:t>It will shape an agreement for stakeholders that is being drafted by university and funder groups under the coordination of the European Commission.</a:t>
            </a:r>
            <a:endParaRPr sz="1400" dirty="0">
              <a:solidFill>
                <a:schemeClr val="dk1"/>
              </a:solidFill>
              <a:latin typeface="Source Sans Pro"/>
              <a:ea typeface="Source Sans Pro"/>
              <a:cs typeface="Source Sans Pro"/>
              <a:sym typeface="Source Sans Pro"/>
            </a:endParaRPr>
          </a:p>
          <a:p>
            <a:pPr marL="0" lvl="0" indent="0" algn="l" rtl="0">
              <a:lnSpc>
                <a:spcPct val="115000"/>
              </a:lnSpc>
              <a:spcBef>
                <a:spcPts val="2400"/>
              </a:spcBef>
              <a:spcAft>
                <a:spcPts val="0"/>
              </a:spcAft>
              <a:buClr>
                <a:schemeClr val="dk1"/>
              </a:buClr>
              <a:buSzPts val="1100"/>
              <a:buFont typeface="Arial"/>
              <a:buNone/>
            </a:pPr>
            <a:endParaRPr lang="en" sz="2250" b="1" dirty="0">
              <a:solidFill>
                <a:srgbClr val="333333"/>
              </a:solidFill>
              <a:highlight>
                <a:srgbClr val="FFFFFF"/>
              </a:highlight>
            </a:endParaRPr>
          </a:p>
          <a:p>
            <a:pPr marL="0" lvl="0" indent="0" algn="l" rtl="0">
              <a:lnSpc>
                <a:spcPct val="115000"/>
              </a:lnSpc>
              <a:spcBef>
                <a:spcPts val="2400"/>
              </a:spcBef>
              <a:spcAft>
                <a:spcPts val="0"/>
              </a:spcAft>
              <a:buClr>
                <a:schemeClr val="dk1"/>
              </a:buClr>
              <a:buSzPts val="1100"/>
              <a:buFont typeface="Arial"/>
              <a:buNone/>
            </a:pPr>
            <a:endParaRPr lang="en" sz="2250" b="1" dirty="0">
              <a:solidFill>
                <a:srgbClr val="333333"/>
              </a:solidFill>
              <a:highlight>
                <a:srgbClr val="FFFFFF"/>
              </a:highlight>
            </a:endParaRPr>
          </a:p>
          <a:p>
            <a:pPr marL="0" lvl="0" indent="0" algn="l" rtl="0">
              <a:lnSpc>
                <a:spcPct val="115000"/>
              </a:lnSpc>
              <a:spcBef>
                <a:spcPts val="2400"/>
              </a:spcBef>
              <a:spcAft>
                <a:spcPts val="0"/>
              </a:spcAft>
              <a:buClr>
                <a:schemeClr val="dk1"/>
              </a:buClr>
              <a:buSzPts val="1100"/>
              <a:buFont typeface="Arial"/>
              <a:buNone/>
            </a:pPr>
            <a:endParaRPr lang="en" sz="2250" b="1" dirty="0">
              <a:solidFill>
                <a:srgbClr val="333333"/>
              </a:solidFill>
              <a:highlight>
                <a:srgbClr val="FFFFFF"/>
              </a:highlight>
            </a:endParaRPr>
          </a:p>
          <a:p>
            <a:pPr marL="0" lvl="0" indent="0" algn="l" rtl="0">
              <a:lnSpc>
                <a:spcPct val="115000"/>
              </a:lnSpc>
              <a:spcBef>
                <a:spcPts val="2400"/>
              </a:spcBef>
              <a:spcAft>
                <a:spcPts val="0"/>
              </a:spcAft>
              <a:buClr>
                <a:schemeClr val="dk1"/>
              </a:buClr>
              <a:buSzPts val="1100"/>
              <a:buFont typeface="Arial"/>
              <a:buNone/>
            </a:pPr>
            <a:endParaRPr lang="en" sz="2250" b="1" dirty="0">
              <a:solidFill>
                <a:srgbClr val="333333"/>
              </a:solidFill>
              <a:highlight>
                <a:srgbClr val="FFFFFF"/>
              </a:highlight>
            </a:endParaRPr>
          </a:p>
          <a:p>
            <a:pPr marL="0" lvl="0" indent="0" algn="l" rtl="0">
              <a:lnSpc>
                <a:spcPct val="115000"/>
              </a:lnSpc>
              <a:spcBef>
                <a:spcPts val="2400"/>
              </a:spcBef>
              <a:spcAft>
                <a:spcPts val="0"/>
              </a:spcAft>
              <a:buClr>
                <a:schemeClr val="dk1"/>
              </a:buClr>
              <a:buSzPts val="1100"/>
              <a:buFont typeface="Arial"/>
              <a:buNone/>
            </a:pPr>
            <a:endParaRPr lang="en" sz="2250" b="1" dirty="0">
              <a:solidFill>
                <a:srgbClr val="333333"/>
              </a:solidFill>
              <a:highlight>
                <a:srgbClr val="FFFFFF"/>
              </a:highlight>
            </a:endParaRPr>
          </a:p>
          <a:p>
            <a:pPr marL="0" lvl="0" indent="0" algn="l" rtl="0">
              <a:lnSpc>
                <a:spcPct val="115000"/>
              </a:lnSpc>
              <a:spcBef>
                <a:spcPts val="2400"/>
              </a:spcBef>
              <a:spcAft>
                <a:spcPts val="0"/>
              </a:spcAft>
              <a:buClr>
                <a:schemeClr val="dk1"/>
              </a:buClr>
              <a:buSzPts val="1100"/>
              <a:buFont typeface="Arial"/>
              <a:buNone/>
            </a:pPr>
            <a:endParaRPr lang="en" sz="2250" b="1" dirty="0">
              <a:solidFill>
                <a:srgbClr val="333333"/>
              </a:solidFill>
              <a:highlight>
                <a:srgbClr val="FFFFFF"/>
              </a:highlight>
            </a:endParaRPr>
          </a:p>
          <a:p>
            <a:pPr marL="0" lvl="0" indent="0" algn="l" rtl="0">
              <a:lnSpc>
                <a:spcPct val="115000"/>
              </a:lnSpc>
              <a:spcBef>
                <a:spcPts val="2400"/>
              </a:spcBef>
              <a:spcAft>
                <a:spcPts val="0"/>
              </a:spcAft>
              <a:buClr>
                <a:schemeClr val="dk1"/>
              </a:buClr>
              <a:buSzPts val="1100"/>
              <a:buFont typeface="Arial"/>
              <a:buNone/>
            </a:pPr>
            <a:r>
              <a:rPr lang="en" sz="2250" b="1" dirty="0">
                <a:solidFill>
                  <a:srgbClr val="333333"/>
                </a:solidFill>
                <a:highlight>
                  <a:srgbClr val="FFFFFF"/>
                </a:highlight>
              </a:rPr>
              <a:t>EU ministers could swing behind authors holding on to their IP</a:t>
            </a:r>
            <a:endParaRPr sz="2250" b="1" dirty="0">
              <a:solidFill>
                <a:srgbClr val="333333"/>
              </a:solidFill>
              <a:highlight>
                <a:srgbClr val="FFFFFF"/>
              </a:highlight>
            </a:endParaRPr>
          </a:p>
          <a:p>
            <a:pPr marL="0" lvl="0" indent="0" algn="l" rtl="0">
              <a:lnSpc>
                <a:spcPct val="143181"/>
              </a:lnSpc>
              <a:spcBef>
                <a:spcPts val="600"/>
              </a:spcBef>
              <a:spcAft>
                <a:spcPts val="0"/>
              </a:spcAft>
              <a:buClr>
                <a:schemeClr val="dk1"/>
              </a:buClr>
              <a:buSzPts val="1100"/>
              <a:buFont typeface="Arial"/>
              <a:buNone/>
            </a:pPr>
            <a:r>
              <a:rPr lang="en" sz="1150" b="1" dirty="0">
                <a:solidFill>
                  <a:srgbClr val="333333"/>
                </a:solidFill>
                <a:highlight>
                  <a:srgbClr val="FFFFFF"/>
                </a:highlight>
              </a:rPr>
              <a:t>Draft Council text in line with Plan S open-access initiative on intellectual property</a:t>
            </a:r>
            <a:endParaRPr sz="1150" b="1" dirty="0">
              <a:solidFill>
                <a:srgbClr val="333333"/>
              </a:solidFill>
              <a:highlight>
                <a:srgbClr val="FFFFFF"/>
              </a:highlight>
            </a:endParaRPr>
          </a:p>
          <a:p>
            <a:pPr marL="0" lvl="0" indent="0" algn="l" rtl="0">
              <a:lnSpc>
                <a:spcPct val="141818"/>
              </a:lnSpc>
              <a:spcBef>
                <a:spcPts val="1200"/>
              </a:spcBef>
              <a:spcAft>
                <a:spcPts val="0"/>
              </a:spcAft>
              <a:buClr>
                <a:schemeClr val="dk1"/>
              </a:buClr>
              <a:buSzPts val="1100"/>
              <a:buFont typeface="Arial"/>
              <a:buNone/>
            </a:pPr>
            <a:r>
              <a:rPr lang="en" sz="1150" b="1" u="sng" dirty="0">
                <a:solidFill>
                  <a:srgbClr val="544B8F"/>
                </a:solidFill>
                <a:highlight>
                  <a:srgbClr val="FFFFFF"/>
                </a:highlight>
                <a:hlinkClick r:id="rId3">
                  <a:extLst>
                    <a:ext uri="{A12FA001-AC4F-418D-AE19-62706E023703}">
                      <ahyp:hlinkClr xmlns:ahyp="http://schemas.microsoft.com/office/drawing/2018/hyperlinkcolor" val="tx"/>
                    </a:ext>
                  </a:extLst>
                </a:hlinkClick>
              </a:rPr>
              <a:t>Comment on this article</a:t>
            </a:r>
            <a:endParaRPr sz="1150" b="1" u="sng" dirty="0">
              <a:solidFill>
                <a:srgbClr val="544B8F"/>
              </a:solidFill>
              <a:highlight>
                <a:srgbClr val="FFFFFF"/>
              </a:highlight>
            </a:endParaRPr>
          </a:p>
          <a:p>
            <a:pPr marL="0" lvl="0" indent="0" algn="l" rtl="0">
              <a:lnSpc>
                <a:spcPct val="141818"/>
              </a:lnSpc>
              <a:spcBef>
                <a:spcPts val="1200"/>
              </a:spcBef>
              <a:spcAft>
                <a:spcPts val="0"/>
              </a:spcAft>
              <a:buClr>
                <a:schemeClr val="dk1"/>
              </a:buClr>
              <a:buSzPts val="1100"/>
              <a:buFont typeface="Arial"/>
              <a:buNone/>
            </a:pPr>
            <a:r>
              <a:rPr lang="en" sz="1150" dirty="0">
                <a:solidFill>
                  <a:srgbClr val="333333"/>
                </a:solidFill>
                <a:highlight>
                  <a:srgbClr val="FFFFFF"/>
                </a:highlight>
              </a:rPr>
              <a:t>A draft ministerial position on reforming research assessment and open science has been revised to say that authors of research papers should retain intellectual property over their work—weighing in on what has become a contested issue in academia in recent years.</a:t>
            </a:r>
            <a:endParaRPr sz="1150" dirty="0">
              <a:solidFill>
                <a:srgbClr val="333333"/>
              </a:solidFill>
              <a:highlight>
                <a:srgbClr val="FFFFFF"/>
              </a:highlight>
            </a:endParaRPr>
          </a:p>
          <a:p>
            <a:pPr marL="0" lvl="0" indent="0" algn="l" rtl="0">
              <a:lnSpc>
                <a:spcPct val="141818"/>
              </a:lnSpc>
              <a:spcBef>
                <a:spcPts val="1200"/>
              </a:spcBef>
              <a:spcAft>
                <a:spcPts val="0"/>
              </a:spcAft>
              <a:buClr>
                <a:schemeClr val="dk1"/>
              </a:buClr>
              <a:buSzPts val="1100"/>
              <a:buFont typeface="Arial"/>
              <a:buNone/>
            </a:pPr>
            <a:r>
              <a:rPr lang="en" sz="1150" dirty="0">
                <a:solidFill>
                  <a:srgbClr val="333333"/>
                </a:solidFill>
                <a:highlight>
                  <a:srgbClr val="FFFFFF"/>
                </a:highlight>
              </a:rPr>
              <a:t>The draft text, from the French presidency of the Council of the EU, is being developed for research ministers to adopt as EU member state governments’ position on assessment reform and open science. This will shape an agreement for stakeholders that is being drafted by university and funder groups under the coordination of the European Commission.</a:t>
            </a:r>
            <a:endParaRPr sz="1150" dirty="0">
              <a:solidFill>
                <a:srgbClr val="333333"/>
              </a:solidFill>
              <a:highlight>
                <a:srgbClr val="FFFFFF"/>
              </a:highlight>
            </a:endParaRPr>
          </a:p>
          <a:p>
            <a:pPr marL="0" lvl="0" indent="0" algn="l" rtl="0">
              <a:lnSpc>
                <a:spcPct val="141818"/>
              </a:lnSpc>
              <a:spcBef>
                <a:spcPts val="1200"/>
              </a:spcBef>
              <a:spcAft>
                <a:spcPts val="0"/>
              </a:spcAft>
              <a:buClr>
                <a:schemeClr val="dk1"/>
              </a:buClr>
              <a:buSzPts val="1100"/>
              <a:buFont typeface="Arial"/>
              <a:buNone/>
            </a:pPr>
            <a:r>
              <a:rPr lang="en" sz="1150" dirty="0">
                <a:solidFill>
                  <a:srgbClr val="333333"/>
                </a:solidFill>
                <a:highlight>
                  <a:srgbClr val="FFFFFF"/>
                </a:highlight>
              </a:rPr>
              <a:t>Dated 29 April, the latest version of the draft Council conclusions has a new section added, which states that “the authors of publications or their institutions should retain sufficient intellectual property rights to ensure open access [to those publications], leading to broader dissemination, valorisation and reuse of [research] results”.</a:t>
            </a:r>
            <a:endParaRPr sz="1150" dirty="0">
              <a:solidFill>
                <a:srgbClr val="333333"/>
              </a:solidFill>
              <a:highlight>
                <a:srgbClr val="FFFFFF"/>
              </a:highlight>
            </a:endParaRPr>
          </a:p>
          <a:p>
            <a:pPr marL="0" lvl="0" indent="0" algn="l" rtl="0">
              <a:lnSpc>
                <a:spcPct val="141818"/>
              </a:lnSpc>
              <a:spcBef>
                <a:spcPts val="1200"/>
              </a:spcBef>
              <a:spcAft>
                <a:spcPts val="0"/>
              </a:spcAft>
              <a:buClr>
                <a:schemeClr val="dk1"/>
              </a:buClr>
              <a:buSzPts val="1100"/>
              <a:buFont typeface="Arial"/>
              <a:buNone/>
            </a:pPr>
            <a:r>
              <a:rPr lang="en" sz="1150" b="1" dirty="0">
                <a:solidFill>
                  <a:srgbClr val="333333"/>
                </a:solidFill>
                <a:highlight>
                  <a:srgbClr val="FFFFFF"/>
                </a:highlight>
              </a:rPr>
              <a:t>In line with Plan S</a:t>
            </a:r>
            <a:endParaRPr sz="1150" b="1" dirty="0">
              <a:solidFill>
                <a:srgbClr val="333333"/>
              </a:solidFill>
              <a:highlight>
                <a:srgbClr val="FFFFFF"/>
              </a:highlight>
            </a:endParaRPr>
          </a:p>
          <a:p>
            <a:pPr marL="0" lvl="0" indent="0" algn="l" rtl="0">
              <a:lnSpc>
                <a:spcPct val="141818"/>
              </a:lnSpc>
              <a:spcBef>
                <a:spcPts val="1200"/>
              </a:spcBef>
              <a:spcAft>
                <a:spcPts val="0"/>
              </a:spcAft>
              <a:buClr>
                <a:schemeClr val="dk1"/>
              </a:buClr>
              <a:buSzPts val="1100"/>
              <a:buFont typeface="Arial"/>
              <a:buNone/>
            </a:pPr>
            <a:r>
              <a:rPr lang="en" sz="1150" dirty="0">
                <a:solidFill>
                  <a:srgbClr val="333333"/>
                </a:solidFill>
                <a:highlight>
                  <a:srgbClr val="FFFFFF"/>
                </a:highlight>
              </a:rPr>
              <a:t>This proposal from the French presidency is in line with the policies of the group of funders taking part in the Plan S open-access initiative, who are requiring the researchers they support to retain copyright over their publications or assign it to their employing institutions.</a:t>
            </a:r>
            <a:endParaRPr sz="1150" dirty="0">
              <a:solidFill>
                <a:srgbClr val="333333"/>
              </a:solidFill>
              <a:highlight>
                <a:srgbClr val="FFFFFF"/>
              </a:highlight>
            </a:endParaRPr>
          </a:p>
          <a:p>
            <a:pPr marL="0" lvl="0" indent="0" algn="l" rtl="0">
              <a:lnSpc>
                <a:spcPct val="141818"/>
              </a:lnSpc>
              <a:spcBef>
                <a:spcPts val="1200"/>
              </a:spcBef>
              <a:spcAft>
                <a:spcPts val="0"/>
              </a:spcAft>
              <a:buClr>
                <a:schemeClr val="dk1"/>
              </a:buClr>
              <a:buSzPts val="1100"/>
              <a:buFont typeface="Arial"/>
              <a:buNone/>
            </a:pPr>
            <a:r>
              <a:rPr lang="en" sz="1150" dirty="0">
                <a:solidFill>
                  <a:srgbClr val="333333"/>
                </a:solidFill>
                <a:highlight>
                  <a:srgbClr val="FFFFFF"/>
                </a:highlight>
              </a:rPr>
              <a:t>Only last week, </a:t>
            </a:r>
            <a:r>
              <a:rPr lang="en" sz="1150" u="sng" dirty="0">
                <a:solidFill>
                  <a:srgbClr val="544B8F"/>
                </a:solidFill>
                <a:highlight>
                  <a:srgbClr val="FFFFFF"/>
                </a:highlight>
                <a:hlinkClick r:id="rId4">
                  <a:extLst>
                    <a:ext uri="{A12FA001-AC4F-418D-AE19-62706E023703}">
                      <ahyp:hlinkClr xmlns:ahyp="http://schemas.microsoft.com/office/drawing/2018/hyperlinkcolor" val="tx"/>
                    </a:ext>
                  </a:extLst>
                </a:hlinkClick>
              </a:rPr>
              <a:t>Plan S launched a campaign to help authors retain their copyright</a:t>
            </a:r>
            <a:r>
              <a:rPr lang="en" sz="1150" dirty="0">
                <a:solidFill>
                  <a:srgbClr val="333333"/>
                </a:solidFill>
                <a:highlight>
                  <a:srgbClr val="FFFFFF"/>
                </a:highlight>
              </a:rPr>
              <a:t>, and accused some publishers of being “unclear and obstructive” about their policies around author rights retention. Some publishers have insisted on “the author agreeing to an [open-access] embargo by using a contract, or other tactics, that conflicts with their grant condition” on rights, Plan S claimed.</a:t>
            </a:r>
            <a:endParaRPr sz="1150" dirty="0">
              <a:solidFill>
                <a:srgbClr val="333333"/>
              </a:solidFill>
              <a:highlight>
                <a:srgbClr val="FFFFFF"/>
              </a:highlight>
            </a:endParaRPr>
          </a:p>
          <a:p>
            <a:pPr marL="0" lvl="0" indent="0" algn="l" rtl="0">
              <a:lnSpc>
                <a:spcPct val="141818"/>
              </a:lnSpc>
              <a:spcBef>
                <a:spcPts val="1200"/>
              </a:spcBef>
              <a:spcAft>
                <a:spcPts val="0"/>
              </a:spcAft>
              <a:buClr>
                <a:schemeClr val="dk1"/>
              </a:buClr>
              <a:buSzPts val="1100"/>
              <a:buFont typeface="Arial"/>
              <a:buNone/>
            </a:pPr>
            <a:r>
              <a:rPr lang="en" sz="1150" dirty="0">
                <a:solidFill>
                  <a:srgbClr val="333333"/>
                </a:solidFill>
                <a:highlight>
                  <a:srgbClr val="FFFFFF"/>
                </a:highlight>
              </a:rPr>
              <a:t>Retaining copyright over their work enables authors to upload it to an open-access repository, which in turn is a way that they can comply with the Plan S requirement that all work supported by the participating funders must be made openly available immediately.</a:t>
            </a:r>
            <a:endParaRPr sz="1150" dirty="0">
              <a:solidFill>
                <a:srgbClr val="333333"/>
              </a:solidFill>
              <a:highlight>
                <a:srgbClr val="FFFFFF"/>
              </a:highlight>
            </a:endParaRPr>
          </a:p>
          <a:p>
            <a:pPr marL="0" lvl="0" indent="0" algn="l" rtl="0">
              <a:lnSpc>
                <a:spcPct val="141818"/>
              </a:lnSpc>
              <a:spcBef>
                <a:spcPts val="1200"/>
              </a:spcBef>
              <a:spcAft>
                <a:spcPts val="0"/>
              </a:spcAft>
              <a:buClr>
                <a:schemeClr val="dk1"/>
              </a:buClr>
              <a:buSzPts val="1100"/>
              <a:buFont typeface="Arial"/>
              <a:buNone/>
            </a:pPr>
            <a:r>
              <a:rPr lang="en" sz="1150" dirty="0">
                <a:solidFill>
                  <a:srgbClr val="333333"/>
                </a:solidFill>
                <a:highlight>
                  <a:srgbClr val="FFFFFF"/>
                </a:highlight>
              </a:rPr>
              <a:t>Another revision in the latest draft text invites the Commission to “work on a regulatory framework that enables unimpeded access to and reuse of publicly funded research results, publications and data for research purposes”.</a:t>
            </a:r>
            <a:endParaRPr sz="1150" dirty="0">
              <a:solidFill>
                <a:srgbClr val="333333"/>
              </a:solidFill>
              <a:highlight>
                <a:srgbClr val="FFFFFF"/>
              </a:highlight>
            </a:endParaRPr>
          </a:p>
          <a:p>
            <a:pPr marL="0" lvl="0" indent="0" algn="l" rtl="0">
              <a:lnSpc>
                <a:spcPct val="141818"/>
              </a:lnSpc>
              <a:spcBef>
                <a:spcPts val="1200"/>
              </a:spcBef>
              <a:spcAft>
                <a:spcPts val="0"/>
              </a:spcAft>
              <a:buClr>
                <a:schemeClr val="dk1"/>
              </a:buClr>
              <a:buSzPts val="1100"/>
              <a:buFont typeface="Arial"/>
              <a:buNone/>
            </a:pPr>
            <a:r>
              <a:rPr lang="en" sz="1150" dirty="0">
                <a:solidFill>
                  <a:srgbClr val="333333"/>
                </a:solidFill>
                <a:highlight>
                  <a:srgbClr val="FFFFFF"/>
                </a:highlight>
              </a:rPr>
              <a:t>The draft, which is due to be discussed by national representatives this week, was </a:t>
            </a:r>
            <a:r>
              <a:rPr lang="en" sz="1150" u="sng" dirty="0">
                <a:solidFill>
                  <a:srgbClr val="544B8F"/>
                </a:solidFill>
                <a:highlight>
                  <a:srgbClr val="FFFFFF"/>
                </a:highlight>
                <a:hlinkClick r:id="rId5">
                  <a:extLst>
                    <a:ext uri="{A12FA001-AC4F-418D-AE19-62706E023703}">
                      <ahyp:hlinkClr xmlns:ahyp="http://schemas.microsoft.com/office/drawing/2018/hyperlinkcolor" val="tx"/>
                    </a:ext>
                  </a:extLst>
                </a:hlinkClick>
              </a:rPr>
              <a:t>also revised in April to increase its focus on open science</a:t>
            </a:r>
            <a:r>
              <a:rPr lang="en" sz="1150" dirty="0">
                <a:solidFill>
                  <a:srgbClr val="333333"/>
                </a:solidFill>
                <a:highlight>
                  <a:srgbClr val="FFFFFF"/>
                </a:highlight>
              </a:rPr>
              <a:t>. Its main thrust remains that researcher assessment is currently too focused on the use of quantitative journal and publication-based indicators.</a:t>
            </a:r>
            <a:endParaRPr sz="1150" dirty="0">
              <a:solidFill>
                <a:srgbClr val="333333"/>
              </a:solidFill>
              <a:highlight>
                <a:srgbClr val="FFFFFF"/>
              </a:highlight>
            </a:endParaRPr>
          </a:p>
          <a:p>
            <a:pPr marL="0" lvl="0" indent="0" algn="l" rtl="0">
              <a:spcBef>
                <a:spcPts val="120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g1174b830794_0_2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572" name="Google Shape;572;g1174b830794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1160334d59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9" name="Google Shape;579;g1160334d59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dirty="0">
                <a:effectLst/>
                <a:latin typeface="Calibri" panose="020F0502020204030204" pitchFamily="34" charset="0"/>
                <a:ea typeface="Calibri" panose="020F0502020204030204" pitchFamily="34" charset="0"/>
                <a:cs typeface="Times New Roman" panose="02020603050405020304" pitchFamily="18" charset="0"/>
              </a:rPr>
              <a:t>“</a:t>
            </a:r>
            <a:r>
              <a:rPr lang="en-GB" sz="1100" i="1" dirty="0">
                <a:effectLst/>
                <a:latin typeface="Calibri" panose="020F0502020204030204" pitchFamily="34" charset="0"/>
                <a:ea typeface="Calibri" panose="020F0502020204030204" pitchFamily="34" charset="0"/>
                <a:cs typeface="Times New Roman" panose="02020603050405020304" pitchFamily="18" charset="0"/>
              </a:rPr>
              <a:t>Rights retention specifically acknowledges not just the hard work, but the ownership of the expression of ideas by researchers</a:t>
            </a:r>
            <a:r>
              <a:rPr lang="en-GB" sz="1100" dirty="0">
                <a:effectLst/>
                <a:latin typeface="Calibri" panose="020F0502020204030204" pitchFamily="34" charset="0"/>
                <a:ea typeface="Calibri" panose="020F0502020204030204" pitchFamily="34" charset="0"/>
                <a:cs typeface="Times New Roman" panose="02020603050405020304" pitchFamily="18" charset="0"/>
              </a:rPr>
              <a:t>.” (Paul Rigg, Birkbeck, University of London) This is why it is important for institutions, as well as funders, to help authors to retain their rights.</a:t>
            </a:r>
            <a:endParaRPr lang="en-GB" dirty="0"/>
          </a:p>
          <a:p>
            <a:pPr marL="0" lvl="0" indent="0" algn="l" rtl="0">
              <a:spcBef>
                <a:spcPts val="0"/>
              </a:spcBef>
              <a:spcAft>
                <a:spcPts val="0"/>
              </a:spcAft>
              <a:buNone/>
            </a:pPr>
            <a:endParaRPr lang="en" dirty="0"/>
          </a:p>
          <a:p>
            <a:pPr marL="0" lvl="0" indent="0" algn="l" rtl="0">
              <a:spcBef>
                <a:spcPts val="0"/>
              </a:spcBef>
              <a:spcAft>
                <a:spcPts val="0"/>
              </a:spcAft>
              <a:buNone/>
            </a:pPr>
            <a:r>
              <a:rPr lang="en" dirty="0"/>
              <a:t>In 2008, </a:t>
            </a:r>
            <a:r>
              <a:rPr lang="en-GB" b="0" i="0" dirty="0">
                <a:solidFill>
                  <a:srgbClr val="333333"/>
                </a:solidFill>
                <a:effectLst/>
                <a:latin typeface="Noto Sans" panose="020B0502040504020204" pitchFamily="34" charset="0"/>
              </a:rPr>
              <a:t>Harvard's Faculty of Arts &amp; Sciences </a:t>
            </a:r>
            <a:r>
              <a:rPr lang="en-GB" b="0" i="0" u="sng" dirty="0">
                <a:solidFill>
                  <a:srgbClr val="007FAD"/>
                </a:solidFill>
                <a:effectLst/>
                <a:latin typeface="Noto Sans" panose="020B0502040504020204" pitchFamily="34" charset="0"/>
                <a:hlinkClick r:id="rId3"/>
              </a:rPr>
              <a:t>voted unanimously</a:t>
            </a:r>
            <a:r>
              <a:rPr lang="en-GB" b="0" i="0" dirty="0">
                <a:solidFill>
                  <a:srgbClr val="333333"/>
                </a:solidFill>
                <a:effectLst/>
                <a:latin typeface="Noto Sans" panose="020B0502040504020204" pitchFamily="34" charset="0"/>
              </a:rPr>
              <a:t> to give Harvard a nonexclusive, irrevocable right to distribute their scholarly articles for any non-commercial purpose – a type of rights retention based policy. </a:t>
            </a:r>
            <a:r>
              <a:rPr lang="en" dirty="0"/>
              <a:t>What took off at Harvard with its unanimously faculty approved permissions-based policy, is extending across other universities</a:t>
            </a:r>
            <a:endParaRPr dirty="0"/>
          </a:p>
          <a:p>
            <a:pPr marL="0" lvl="0" indent="0" algn="l" rtl="0">
              <a:spcBef>
                <a:spcPts val="0"/>
              </a:spcBef>
              <a:spcAft>
                <a:spcPts val="0"/>
              </a:spcAft>
              <a:buNone/>
            </a:pPr>
            <a:endParaRPr lang="en" dirty="0"/>
          </a:p>
          <a:p>
            <a:pPr marL="0" lvl="0" indent="0" algn="l" rtl="0">
              <a:spcBef>
                <a:spcPts val="0"/>
              </a:spcBef>
              <a:spcAft>
                <a:spcPts val="0"/>
              </a:spcAft>
              <a:buNone/>
            </a:pPr>
            <a:r>
              <a:rPr lang="en" dirty="0"/>
              <a:t>There is a long list of institutions with similar policies</a:t>
            </a:r>
          </a:p>
          <a:p>
            <a:pPr marL="0" lvl="0" indent="0" algn="l" rtl="0">
              <a:spcBef>
                <a:spcPts val="0"/>
              </a:spcBef>
              <a:spcAft>
                <a:spcPts val="0"/>
              </a:spcAft>
              <a:buNone/>
            </a:pPr>
            <a:endParaRPr lang="en"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1160334d592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1160334d59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Arctic University of Norway published its policy that came into effect from 1st January 2022. </a:t>
            </a:r>
            <a:endParaRPr dirty="0"/>
          </a:p>
          <a:p>
            <a:pPr marL="0" lvl="0" indent="0" algn="l" rtl="0">
              <a:spcBef>
                <a:spcPts val="0"/>
              </a:spcBef>
              <a:spcAft>
                <a:spcPts val="0"/>
              </a:spcAft>
              <a:buNone/>
            </a:pPr>
            <a:r>
              <a:rPr lang="en" dirty="0"/>
              <a:t>The policy includes a rights retention aspect </a:t>
            </a:r>
          </a:p>
          <a:p>
            <a:pPr marL="0" lvl="0" indent="0" algn="l" rtl="0">
              <a:spcBef>
                <a:spcPts val="0"/>
              </a:spcBef>
              <a:spcAft>
                <a:spcPts val="0"/>
              </a:spcAft>
              <a:buNone/>
            </a:pPr>
            <a:r>
              <a:rPr lang="en" dirty="0"/>
              <a:t>“</a:t>
            </a:r>
            <a:r>
              <a:rPr lang="en" i="1" dirty="0"/>
              <a:t>For employees and students wishing to publish in academic publication channels that have subscription-based access, UiT’s infrastructure for self-archiving (Green OA) shall ensure Open Access to the academic literature</a:t>
            </a:r>
            <a:r>
              <a:rPr lang="en" dirty="0"/>
              <a:t>”</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 u="sng" dirty="0">
                <a:solidFill>
                  <a:schemeClr val="hlink"/>
                </a:solidFill>
                <a:hlinkClick r:id="rId3"/>
              </a:rPr>
              <a:t>https://uit.no/Content/762228/cache=1643633369000/PRINCIPLES%20FOR%20OPEN%20ACCESS%20TO%20ACADEMIC%20PUBLICATIONS%20AT%20UIT.pdf</a:t>
            </a:r>
            <a:r>
              <a:rPr lang="en" dirty="0"/>
              <a:t> </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11561dc305d_2_3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 dirty="0"/>
          </a:p>
        </p:txBody>
      </p:sp>
      <p:sp>
        <p:nvSpPr>
          <p:cNvPr id="93" name="Google Shape;93;g11561dc305d_2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11561dc305d_2_28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 similar step has been taken at Edinburgh University</a:t>
            </a:r>
            <a:endParaRPr dirty="0"/>
          </a:p>
          <a:p>
            <a:pPr marL="0" lvl="0" indent="0" algn="l" rtl="0">
              <a:spcBef>
                <a:spcPts val="0"/>
              </a:spcBef>
              <a:spcAft>
                <a:spcPts val="0"/>
              </a:spcAft>
              <a:buNone/>
            </a:pPr>
            <a:r>
              <a:rPr lang="en" dirty="0"/>
              <a:t>Members of the University have agreed to a rights retention policy to “</a:t>
            </a:r>
            <a:r>
              <a:rPr lang="en" i="1" dirty="0"/>
              <a:t>allow University of Edinburgh researchers to make their journal articles and conference proceedings available on an open access basis as required by research funders under Plan S</a:t>
            </a:r>
            <a:r>
              <a:rPr lang="en" dirty="0"/>
              <a:t>”</a:t>
            </a:r>
            <a:endParaRPr dirty="0"/>
          </a:p>
        </p:txBody>
      </p:sp>
      <p:sp>
        <p:nvSpPr>
          <p:cNvPr id="600" name="Google Shape;600;g11561dc305d_2_2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12443005ddc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12443005ddc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University of Cambridge has initiated a similar policy by running a rights retention pilot that will inform future policy.</a:t>
            </a:r>
            <a:endParaRPr dirty="0"/>
          </a:p>
          <a:p>
            <a:pPr marL="0" lvl="0" indent="0" algn="l" rtl="0">
              <a:spcBef>
                <a:spcPts val="0"/>
              </a:spcBef>
              <a:spcAft>
                <a:spcPts val="0"/>
              </a:spcAft>
              <a:buNone/>
            </a:pPr>
            <a:r>
              <a:rPr lang="en" dirty="0"/>
              <a:t>This is a signal that researchers and their institutions are saying they’ve had enough of critical rights to valuable assets being freely given away to their disadvantage.</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11561dc305d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11561dc305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To assist researchers, institutions and their support staff, cOAlition S provides resources for anyone to use. You can find them on the website</a:t>
            </a:r>
            <a:endParaRPr dirty="0"/>
          </a:p>
          <a:p>
            <a:pPr marL="457200" lvl="0" indent="-298450" algn="l" rtl="0">
              <a:spcBef>
                <a:spcPts val="0"/>
              </a:spcBef>
              <a:spcAft>
                <a:spcPts val="0"/>
              </a:spcAft>
              <a:buSzPts val="1100"/>
              <a:buChar char="●"/>
            </a:pPr>
            <a:r>
              <a:rPr lang="en" dirty="0"/>
              <a:t>A template of wording for authors to use to request clarity on the publisher’s position regarding article submission and author rights at the outset, rather than leaving the author (and all the reviewers) to go through the process of peer review before finding out the publisher demands their rights, and putting the author in a difficult situation</a:t>
            </a:r>
            <a:endParaRPr dirty="0"/>
          </a:p>
          <a:p>
            <a:pPr marL="457200" lvl="0" indent="-298450" algn="l" rtl="0">
              <a:spcBef>
                <a:spcPts val="0"/>
              </a:spcBef>
              <a:spcAft>
                <a:spcPts val="0"/>
              </a:spcAft>
              <a:buSzPts val="1100"/>
              <a:buChar char="●"/>
            </a:pPr>
            <a:r>
              <a:rPr lang="en" dirty="0"/>
              <a:t>If the author doesn’t use that, there’s a second similar template to be used in the author’s covering letter asking for clarity from the publisher</a:t>
            </a:r>
            <a:endParaRPr dirty="0"/>
          </a:p>
          <a:p>
            <a:pPr marL="457200" lvl="0" indent="-298450" algn="l" rtl="0">
              <a:spcBef>
                <a:spcPts val="0"/>
              </a:spcBef>
              <a:spcAft>
                <a:spcPts val="0"/>
              </a:spcAft>
              <a:buSzPts val="1100"/>
              <a:buChar char="●"/>
            </a:pPr>
            <a:r>
              <a:rPr lang="en" dirty="0"/>
              <a:t>A short video about rights retention</a:t>
            </a:r>
            <a:endParaRPr dirty="0"/>
          </a:p>
          <a:p>
            <a:pPr marL="457200" lvl="0" indent="-298450" algn="l" rtl="0">
              <a:spcBef>
                <a:spcPts val="0"/>
              </a:spcBef>
              <a:spcAft>
                <a:spcPts val="0"/>
              </a:spcAft>
              <a:buSzPts val="1100"/>
              <a:buChar char="●"/>
            </a:pPr>
            <a:r>
              <a:rPr lang="en" dirty="0"/>
              <a:t>A quiz</a:t>
            </a:r>
          </a:p>
          <a:p>
            <a:pPr marL="457200" lvl="0" indent="-298450" algn="l" rtl="0">
              <a:spcBef>
                <a:spcPts val="0"/>
              </a:spcBef>
              <a:spcAft>
                <a:spcPts val="0"/>
              </a:spcAft>
              <a:buSzPts val="1100"/>
              <a:buChar char="●"/>
            </a:pPr>
            <a:r>
              <a:rPr lang="en"/>
              <a:t>Thi</a:t>
            </a:r>
            <a:r>
              <a:rPr lang="en" dirty="0"/>
              <a:t>s</a:t>
            </a:r>
            <a:r>
              <a:rPr lang="en"/>
              <a:t> </a:t>
            </a:r>
            <a:r>
              <a:rPr lang="en" dirty="0"/>
              <a:t>slide set – slides can </a:t>
            </a:r>
            <a:r>
              <a:rPr lang="en"/>
              <a:t>be ‘cherry picked’ </a:t>
            </a:r>
            <a:r>
              <a:rPr lang="en" dirty="0"/>
              <a:t>and adapted to suit </a:t>
            </a:r>
            <a:r>
              <a:rPr lang="en"/>
              <a:t>your needs</a:t>
            </a: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11b591c21dc_0_2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64" name="Google Shape;664;g11b591c21dc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1174b830794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1174b830794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11561dc305d_2_29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83" name="Google Shape;683;g11561dc305d_2_2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11561dc305d_2_30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695" name="Google Shape;695;g11561dc305d_2_3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2443005ddc_0_6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06" name="Google Shape;106;g12443005ddc_0_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1561dc305d_2_4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9" name="Google Shape;119;g11561dc305d_2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12443005ddc_0_3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89" name="Google Shape;389;g12443005ddc_0_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1174b830794_0_1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69" name="Google Shape;369;g1174b830794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11561dc305d_0_19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t>There are 3 routes to compliance with Plan S funder’s grant conditions. Here we focus on Route 2, publishing in subscription journals. This includes journals that offer an open access option and that don’t fall under an open access arrangement - your library will help you with this.</a:t>
            </a:r>
            <a:endParaRPr dirty="0"/>
          </a:p>
        </p:txBody>
      </p:sp>
      <p:sp>
        <p:nvSpPr>
          <p:cNvPr id="376" name="Google Shape;376;g11561dc305d_0_1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1561dc305d_0_2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11561dc305d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author is granted copyright automatically</a:t>
            </a:r>
            <a:endParaRPr dirty="0"/>
          </a:p>
          <a:p>
            <a:pPr marL="0" lvl="0" indent="0" algn="l" rtl="0">
              <a:spcBef>
                <a:spcPts val="0"/>
              </a:spcBef>
              <a:spcAft>
                <a:spcPts val="0"/>
              </a:spcAft>
              <a:buNone/>
            </a:pPr>
            <a:r>
              <a:rPr lang="en" dirty="0"/>
              <a:t>And as copyright holder, use of the author’s work is for them to decide. The author can legally decide the terms of any licence they grant</a:t>
            </a:r>
          </a:p>
          <a:p>
            <a:pPr marL="0" lvl="0" indent="0" algn="l" rtl="0">
              <a:spcBef>
                <a:spcPts val="0"/>
              </a:spcBef>
              <a:spcAft>
                <a:spcPts val="0"/>
              </a:spcAft>
              <a:buNone/>
            </a:pPr>
            <a:endParaRPr dirty="0"/>
          </a:p>
          <a:p>
            <a:pPr marL="0" lvl="0" indent="0" algn="l" rtl="0">
              <a:spcBef>
                <a:spcPts val="0"/>
              </a:spcBef>
              <a:spcAft>
                <a:spcPts val="0"/>
              </a:spcAft>
              <a:buNone/>
            </a:pPr>
            <a:r>
              <a:rPr lang="en" dirty="0"/>
              <a:t>This information about author’s rights is published by the UK Intellectual Property Office or IPO but is common practice in other jurisdictions</a:t>
            </a:r>
          </a:p>
          <a:p>
            <a:pPr marL="0" lvl="0" indent="0" algn="l" rtl="0">
              <a:spcBef>
                <a:spcPts val="0"/>
              </a:spcBef>
              <a:spcAft>
                <a:spcPts val="0"/>
              </a:spcAft>
              <a:buNone/>
            </a:pPr>
            <a:endParaRPr lang="en"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[Note: Although author copyright ownership is true for many, some institutions assert copyright over their employees’ outputs]</a:t>
            </a:r>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4"/>
          <p:cNvSpPr txBox="1">
            <a:spLocks noGrp="1"/>
          </p:cNvSpPr>
          <p:nvPr>
            <p:ph type="dt" idx="10"/>
          </p:nvPr>
        </p:nvSpPr>
        <p:spPr>
          <a:xfrm>
            <a:off x="471420" y="4767263"/>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800" i="0">
                <a:solidFill>
                  <a:schemeClr val="lt1"/>
                </a:solidFill>
                <a:latin typeface="Source Sans Pro Light"/>
                <a:ea typeface="Source Sans Pro Light"/>
                <a:cs typeface="Source Sans Pro Light"/>
                <a:sym typeface="Source Sans Pro Light"/>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8" name="Google Shape;58;p14"/>
          <p:cNvSpPr txBox="1">
            <a:spLocks noGrp="1"/>
          </p:cNvSpPr>
          <p:nvPr>
            <p:ph type="ftr" idx="11"/>
          </p:nvPr>
        </p:nvSpPr>
        <p:spPr>
          <a:xfrm>
            <a:off x="2743200" y="4767263"/>
            <a:ext cx="3657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800" i="0">
                <a:solidFill>
                  <a:schemeClr val="lt1"/>
                </a:solidFill>
                <a:latin typeface="Source Sans Pro Light"/>
                <a:ea typeface="Source Sans Pro Light"/>
                <a:cs typeface="Source Sans Pro Light"/>
                <a:sym typeface="Source Sans Pro Light"/>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9" name="Google Shape;59;p14"/>
          <p:cNvSpPr txBox="1">
            <a:spLocks noGrp="1"/>
          </p:cNvSpPr>
          <p:nvPr>
            <p:ph type="sldNum" idx="12"/>
          </p:nvPr>
        </p:nvSpPr>
        <p:spPr>
          <a:xfrm>
            <a:off x="6567420" y="4767263"/>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800" b="0" i="0" u="none" strike="noStrike" cap="none">
                <a:solidFill>
                  <a:schemeClr val="lt1"/>
                </a:solidFill>
                <a:latin typeface="Source Sans Pro Light"/>
                <a:ea typeface="Source Sans Pro Light"/>
                <a:cs typeface="Source Sans Pro Light"/>
                <a:sym typeface="Source Sans Pro Light"/>
              </a:defRPr>
            </a:lvl1pPr>
            <a:lvl2pPr marL="0" lvl="1" indent="0" algn="r">
              <a:spcBef>
                <a:spcPts val="0"/>
              </a:spcBef>
              <a:buNone/>
              <a:defRPr sz="800" b="0" i="0" u="none" strike="noStrike" cap="none">
                <a:solidFill>
                  <a:schemeClr val="lt1"/>
                </a:solidFill>
                <a:latin typeface="Source Sans Pro Light"/>
                <a:ea typeface="Source Sans Pro Light"/>
                <a:cs typeface="Source Sans Pro Light"/>
                <a:sym typeface="Source Sans Pro Light"/>
              </a:defRPr>
            </a:lvl2pPr>
            <a:lvl3pPr marL="0" lvl="2" indent="0" algn="r">
              <a:spcBef>
                <a:spcPts val="0"/>
              </a:spcBef>
              <a:buNone/>
              <a:defRPr sz="800" b="0" i="0" u="none" strike="noStrike" cap="none">
                <a:solidFill>
                  <a:schemeClr val="lt1"/>
                </a:solidFill>
                <a:latin typeface="Source Sans Pro Light"/>
                <a:ea typeface="Source Sans Pro Light"/>
                <a:cs typeface="Source Sans Pro Light"/>
                <a:sym typeface="Source Sans Pro Light"/>
              </a:defRPr>
            </a:lvl3pPr>
            <a:lvl4pPr marL="0" lvl="3" indent="0" algn="r">
              <a:spcBef>
                <a:spcPts val="0"/>
              </a:spcBef>
              <a:buNone/>
              <a:defRPr sz="800" b="0" i="0" u="none" strike="noStrike" cap="none">
                <a:solidFill>
                  <a:schemeClr val="lt1"/>
                </a:solidFill>
                <a:latin typeface="Source Sans Pro Light"/>
                <a:ea typeface="Source Sans Pro Light"/>
                <a:cs typeface="Source Sans Pro Light"/>
                <a:sym typeface="Source Sans Pro Light"/>
              </a:defRPr>
            </a:lvl4pPr>
            <a:lvl5pPr marL="0" lvl="4" indent="0" algn="r">
              <a:spcBef>
                <a:spcPts val="0"/>
              </a:spcBef>
              <a:buNone/>
              <a:defRPr sz="800" b="0" i="0" u="none" strike="noStrike" cap="none">
                <a:solidFill>
                  <a:schemeClr val="lt1"/>
                </a:solidFill>
                <a:latin typeface="Source Sans Pro Light"/>
                <a:ea typeface="Source Sans Pro Light"/>
                <a:cs typeface="Source Sans Pro Light"/>
                <a:sym typeface="Source Sans Pro Light"/>
              </a:defRPr>
            </a:lvl5pPr>
            <a:lvl6pPr marL="0" lvl="5" indent="0" algn="r">
              <a:spcBef>
                <a:spcPts val="0"/>
              </a:spcBef>
              <a:buNone/>
              <a:defRPr sz="800" b="0" i="0" u="none" strike="noStrike" cap="none">
                <a:solidFill>
                  <a:schemeClr val="lt1"/>
                </a:solidFill>
                <a:latin typeface="Source Sans Pro Light"/>
                <a:ea typeface="Source Sans Pro Light"/>
                <a:cs typeface="Source Sans Pro Light"/>
                <a:sym typeface="Source Sans Pro Light"/>
              </a:defRPr>
            </a:lvl6pPr>
            <a:lvl7pPr marL="0" lvl="6" indent="0" algn="r">
              <a:spcBef>
                <a:spcPts val="0"/>
              </a:spcBef>
              <a:buNone/>
              <a:defRPr sz="800" b="0" i="0" u="none" strike="noStrike" cap="none">
                <a:solidFill>
                  <a:schemeClr val="lt1"/>
                </a:solidFill>
                <a:latin typeface="Source Sans Pro Light"/>
                <a:ea typeface="Source Sans Pro Light"/>
                <a:cs typeface="Source Sans Pro Light"/>
                <a:sym typeface="Source Sans Pro Light"/>
              </a:defRPr>
            </a:lvl7pPr>
            <a:lvl8pPr marL="0" lvl="7" indent="0" algn="r">
              <a:spcBef>
                <a:spcPts val="0"/>
              </a:spcBef>
              <a:buNone/>
              <a:defRPr sz="800" b="0" i="0" u="none" strike="noStrike" cap="none">
                <a:solidFill>
                  <a:schemeClr val="lt1"/>
                </a:solidFill>
                <a:latin typeface="Source Sans Pro Light"/>
                <a:ea typeface="Source Sans Pro Light"/>
                <a:cs typeface="Source Sans Pro Light"/>
                <a:sym typeface="Source Sans Pro Light"/>
              </a:defRPr>
            </a:lvl8pPr>
            <a:lvl9pPr marL="0" lvl="8" indent="0" algn="r">
              <a:spcBef>
                <a:spcPts val="0"/>
              </a:spcBef>
              <a:buNone/>
              <a:defRPr sz="800" b="0" i="0" u="none" strike="noStrike" cap="none">
                <a:solidFill>
                  <a:schemeClr val="lt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457200" y="205978"/>
            <a:ext cx="8229600" cy="857250"/>
          </a:xfrm>
          <a:prstGeom prst="rect">
            <a:avLst/>
          </a:prstGeom>
          <a:noFill/>
          <a:ln>
            <a:noFill/>
          </a:ln>
        </p:spPr>
        <p:txBody>
          <a:bodyPr spcFirstLastPara="1" wrap="square" lIns="68575" tIns="34275" rIns="68575" bIns="34275" anchor="ctr" anchorCtr="0">
            <a:normAutofit/>
          </a:bodyPr>
          <a:lstStyle>
            <a:lvl1pPr lvl="0" algn="l">
              <a:spcBef>
                <a:spcPts val="0"/>
              </a:spcBef>
              <a:spcAft>
                <a:spcPts val="0"/>
              </a:spcAft>
              <a:buClr>
                <a:schemeClr val="lt1"/>
              </a:buClr>
              <a:buSzPts val="3000"/>
              <a:buFont typeface="Source Sans Pro Black"/>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2" name="Google Shape;62;p15"/>
          <p:cNvSpPr txBox="1">
            <a:spLocks noGrp="1"/>
          </p:cNvSpPr>
          <p:nvPr>
            <p:ph type="body" idx="1"/>
          </p:nvPr>
        </p:nvSpPr>
        <p:spPr>
          <a:xfrm>
            <a:off x="457200" y="1200151"/>
            <a:ext cx="8229600" cy="3394472"/>
          </a:xfrm>
          <a:prstGeom prst="rect">
            <a:avLst/>
          </a:prstGeom>
          <a:noFill/>
          <a:ln>
            <a:noFill/>
          </a:ln>
        </p:spPr>
        <p:txBody>
          <a:bodyPr spcFirstLastPara="1" wrap="square" lIns="68575" tIns="34275" rIns="68575" bIns="34275" anchor="t" anchorCtr="0">
            <a:normAutofit/>
          </a:bodyPr>
          <a:lstStyle>
            <a:lvl1pPr marL="457200" lvl="0" indent="-317500" algn="l">
              <a:spcBef>
                <a:spcPts val="500"/>
              </a:spcBef>
              <a:spcAft>
                <a:spcPts val="0"/>
              </a:spcAft>
              <a:buClr>
                <a:schemeClr val="lt1"/>
              </a:buClr>
              <a:buSzPts val="1400"/>
              <a:buChar char="•"/>
              <a:defRPr/>
            </a:lvl1pPr>
            <a:lvl2pPr marL="914400" lvl="1" indent="-317500" algn="l">
              <a:spcBef>
                <a:spcPts val="500"/>
              </a:spcBef>
              <a:spcAft>
                <a:spcPts val="0"/>
              </a:spcAft>
              <a:buClr>
                <a:schemeClr val="lt1"/>
              </a:buClr>
              <a:buSzPts val="1400"/>
              <a:buChar char="–"/>
              <a:defRPr/>
            </a:lvl2pPr>
            <a:lvl3pPr marL="1371600" lvl="2" indent="-317500" algn="l">
              <a:spcBef>
                <a:spcPts val="500"/>
              </a:spcBef>
              <a:spcAft>
                <a:spcPts val="0"/>
              </a:spcAft>
              <a:buClr>
                <a:schemeClr val="lt1"/>
              </a:buClr>
              <a:buSzPts val="1400"/>
              <a:buChar char="•"/>
              <a:defRPr/>
            </a:lvl3pPr>
            <a:lvl4pPr marL="1828800" lvl="3" indent="-317500" algn="l">
              <a:spcBef>
                <a:spcPts val="500"/>
              </a:spcBef>
              <a:spcAft>
                <a:spcPts val="0"/>
              </a:spcAft>
              <a:buClr>
                <a:schemeClr val="lt1"/>
              </a:buClr>
              <a:buSzPts val="1400"/>
              <a:buChar char="–"/>
              <a:defRPr/>
            </a:lvl4pPr>
            <a:lvl5pPr marL="2286000" lvl="4" indent="-317500" algn="l">
              <a:spcBef>
                <a:spcPts val="500"/>
              </a:spcBef>
              <a:spcAft>
                <a:spcPts val="0"/>
              </a:spcAft>
              <a:buClr>
                <a:schemeClr val="lt1"/>
              </a:buClr>
              <a:buSzPts val="1400"/>
              <a:buChar char="»"/>
              <a:defRPr/>
            </a:lvl5pPr>
            <a:lvl6pPr marL="2743200" lvl="5" indent="-317500" algn="l">
              <a:spcBef>
                <a:spcPts val="500"/>
              </a:spcBef>
              <a:spcAft>
                <a:spcPts val="0"/>
              </a:spcAft>
              <a:buClr>
                <a:schemeClr val="dk1"/>
              </a:buClr>
              <a:buSzPts val="1400"/>
              <a:buChar char="•"/>
              <a:defRPr/>
            </a:lvl6pPr>
            <a:lvl7pPr marL="3200400" lvl="6" indent="-317500" algn="l">
              <a:spcBef>
                <a:spcPts val="300"/>
              </a:spcBef>
              <a:spcAft>
                <a:spcPts val="0"/>
              </a:spcAft>
              <a:buClr>
                <a:schemeClr val="dk1"/>
              </a:buClr>
              <a:buSzPts val="1400"/>
              <a:buChar char="•"/>
              <a:defRPr/>
            </a:lvl7pPr>
            <a:lvl8pPr marL="3657600" lvl="7" indent="-317500" algn="l">
              <a:spcBef>
                <a:spcPts val="300"/>
              </a:spcBef>
              <a:spcAft>
                <a:spcPts val="0"/>
              </a:spcAft>
              <a:buClr>
                <a:schemeClr val="dk1"/>
              </a:buClr>
              <a:buSzPts val="1400"/>
              <a:buChar char="•"/>
              <a:defRPr/>
            </a:lvl8pPr>
            <a:lvl9pPr marL="4114800" lvl="8" indent="-317500" algn="l">
              <a:spcBef>
                <a:spcPts val="300"/>
              </a:spcBef>
              <a:spcAft>
                <a:spcPts val="0"/>
              </a:spcAft>
              <a:buClr>
                <a:schemeClr val="dk1"/>
              </a:buClr>
              <a:buSzPts val="1400"/>
              <a:buChar char="•"/>
              <a:defRPr/>
            </a:lvl9pPr>
          </a:lstStyle>
          <a:p>
            <a:endParaRPr/>
          </a:p>
        </p:txBody>
      </p:sp>
      <p:sp>
        <p:nvSpPr>
          <p:cNvPr id="63" name="Google Shape;63;p15"/>
          <p:cNvSpPr txBox="1">
            <a:spLocks noGrp="1"/>
          </p:cNvSpPr>
          <p:nvPr>
            <p:ph type="dt" idx="10"/>
          </p:nvPr>
        </p:nvSpPr>
        <p:spPr>
          <a:xfrm>
            <a:off x="471420" y="4767263"/>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800" i="0">
                <a:solidFill>
                  <a:schemeClr val="lt1"/>
                </a:solidFill>
                <a:latin typeface="Source Sans Pro Light"/>
                <a:ea typeface="Source Sans Pro Light"/>
                <a:cs typeface="Source Sans Pro Light"/>
                <a:sym typeface="Source Sans Pro Light"/>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4" name="Google Shape;64;p15"/>
          <p:cNvSpPr txBox="1">
            <a:spLocks noGrp="1"/>
          </p:cNvSpPr>
          <p:nvPr>
            <p:ph type="ftr" idx="11"/>
          </p:nvPr>
        </p:nvSpPr>
        <p:spPr>
          <a:xfrm>
            <a:off x="2743200" y="4767263"/>
            <a:ext cx="3657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800" i="0">
                <a:solidFill>
                  <a:schemeClr val="lt1"/>
                </a:solidFill>
                <a:latin typeface="Source Sans Pro Light"/>
                <a:ea typeface="Source Sans Pro Light"/>
                <a:cs typeface="Source Sans Pro Light"/>
                <a:sym typeface="Source Sans Pro Light"/>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5" name="Google Shape;65;p15"/>
          <p:cNvSpPr txBox="1">
            <a:spLocks noGrp="1"/>
          </p:cNvSpPr>
          <p:nvPr>
            <p:ph type="sldNum" idx="12"/>
          </p:nvPr>
        </p:nvSpPr>
        <p:spPr>
          <a:xfrm>
            <a:off x="6567420" y="4767263"/>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800" i="0">
                <a:solidFill>
                  <a:schemeClr val="lt1"/>
                </a:solidFill>
                <a:latin typeface="Source Sans Pro Light"/>
                <a:ea typeface="Source Sans Pro Light"/>
                <a:cs typeface="Source Sans Pro Light"/>
                <a:sym typeface="Source Sans Pro Light"/>
              </a:defRPr>
            </a:lvl1pPr>
            <a:lvl2pPr marL="0" lvl="1" indent="0" algn="r">
              <a:spcBef>
                <a:spcPts val="0"/>
              </a:spcBef>
              <a:buNone/>
              <a:defRPr sz="800" i="0">
                <a:solidFill>
                  <a:schemeClr val="lt1"/>
                </a:solidFill>
                <a:latin typeface="Source Sans Pro Light"/>
                <a:ea typeface="Source Sans Pro Light"/>
                <a:cs typeface="Source Sans Pro Light"/>
                <a:sym typeface="Source Sans Pro Light"/>
              </a:defRPr>
            </a:lvl2pPr>
            <a:lvl3pPr marL="0" lvl="2" indent="0" algn="r">
              <a:spcBef>
                <a:spcPts val="0"/>
              </a:spcBef>
              <a:buNone/>
              <a:defRPr sz="800" i="0">
                <a:solidFill>
                  <a:schemeClr val="lt1"/>
                </a:solidFill>
                <a:latin typeface="Source Sans Pro Light"/>
                <a:ea typeface="Source Sans Pro Light"/>
                <a:cs typeface="Source Sans Pro Light"/>
                <a:sym typeface="Source Sans Pro Light"/>
              </a:defRPr>
            </a:lvl3pPr>
            <a:lvl4pPr marL="0" lvl="3" indent="0" algn="r">
              <a:spcBef>
                <a:spcPts val="0"/>
              </a:spcBef>
              <a:buNone/>
              <a:defRPr sz="800" i="0">
                <a:solidFill>
                  <a:schemeClr val="lt1"/>
                </a:solidFill>
                <a:latin typeface="Source Sans Pro Light"/>
                <a:ea typeface="Source Sans Pro Light"/>
                <a:cs typeface="Source Sans Pro Light"/>
                <a:sym typeface="Source Sans Pro Light"/>
              </a:defRPr>
            </a:lvl4pPr>
            <a:lvl5pPr marL="0" lvl="4" indent="0" algn="r">
              <a:spcBef>
                <a:spcPts val="0"/>
              </a:spcBef>
              <a:buNone/>
              <a:defRPr sz="800" i="0">
                <a:solidFill>
                  <a:schemeClr val="lt1"/>
                </a:solidFill>
                <a:latin typeface="Source Sans Pro Light"/>
                <a:ea typeface="Source Sans Pro Light"/>
                <a:cs typeface="Source Sans Pro Light"/>
                <a:sym typeface="Source Sans Pro Light"/>
              </a:defRPr>
            </a:lvl5pPr>
            <a:lvl6pPr marL="0" lvl="5" indent="0" algn="r">
              <a:spcBef>
                <a:spcPts val="0"/>
              </a:spcBef>
              <a:buNone/>
              <a:defRPr sz="800" i="0">
                <a:solidFill>
                  <a:schemeClr val="lt1"/>
                </a:solidFill>
                <a:latin typeface="Source Sans Pro Light"/>
                <a:ea typeface="Source Sans Pro Light"/>
                <a:cs typeface="Source Sans Pro Light"/>
                <a:sym typeface="Source Sans Pro Light"/>
              </a:defRPr>
            </a:lvl6pPr>
            <a:lvl7pPr marL="0" lvl="6" indent="0" algn="r">
              <a:spcBef>
                <a:spcPts val="0"/>
              </a:spcBef>
              <a:buNone/>
              <a:defRPr sz="800" i="0">
                <a:solidFill>
                  <a:schemeClr val="lt1"/>
                </a:solidFill>
                <a:latin typeface="Source Sans Pro Light"/>
                <a:ea typeface="Source Sans Pro Light"/>
                <a:cs typeface="Source Sans Pro Light"/>
                <a:sym typeface="Source Sans Pro Light"/>
              </a:defRPr>
            </a:lvl7pPr>
            <a:lvl8pPr marL="0" lvl="7" indent="0" algn="r">
              <a:spcBef>
                <a:spcPts val="0"/>
              </a:spcBef>
              <a:buNone/>
              <a:defRPr sz="800" i="0">
                <a:solidFill>
                  <a:schemeClr val="lt1"/>
                </a:solidFill>
                <a:latin typeface="Source Sans Pro Light"/>
                <a:ea typeface="Source Sans Pro Light"/>
                <a:cs typeface="Source Sans Pro Light"/>
                <a:sym typeface="Source Sans Pro Light"/>
              </a:defRPr>
            </a:lvl8pPr>
            <a:lvl9pPr marL="0" lvl="8" indent="0" algn="r">
              <a:spcBef>
                <a:spcPts val="0"/>
              </a:spcBef>
              <a:buNone/>
              <a:defRPr sz="800" i="0">
                <a:solidFill>
                  <a:schemeClr val="lt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457200" y="205978"/>
            <a:ext cx="8229600" cy="85725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8" name="Google Shape;68;p16"/>
          <p:cNvSpPr txBox="1">
            <a:spLocks noGrp="1"/>
          </p:cNvSpPr>
          <p:nvPr>
            <p:ph type="dt" idx="10"/>
          </p:nvPr>
        </p:nvSpPr>
        <p:spPr>
          <a:xfrm>
            <a:off x="471420" y="4767263"/>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800" i="0">
                <a:solidFill>
                  <a:schemeClr val="lt1"/>
                </a:solidFill>
                <a:latin typeface="Source Sans Pro Light"/>
                <a:ea typeface="Source Sans Pro Light"/>
                <a:cs typeface="Source Sans Pro Light"/>
                <a:sym typeface="Source Sans Pro Light"/>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9" name="Google Shape;69;p16"/>
          <p:cNvSpPr txBox="1">
            <a:spLocks noGrp="1"/>
          </p:cNvSpPr>
          <p:nvPr>
            <p:ph type="ftr" idx="11"/>
          </p:nvPr>
        </p:nvSpPr>
        <p:spPr>
          <a:xfrm>
            <a:off x="2743200" y="4767263"/>
            <a:ext cx="3657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800" i="0">
                <a:solidFill>
                  <a:schemeClr val="lt1"/>
                </a:solidFill>
                <a:latin typeface="Source Sans Pro Light"/>
                <a:ea typeface="Source Sans Pro Light"/>
                <a:cs typeface="Source Sans Pro Light"/>
                <a:sym typeface="Source Sans Pro Light"/>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0" name="Google Shape;70;p16"/>
          <p:cNvSpPr txBox="1">
            <a:spLocks noGrp="1"/>
          </p:cNvSpPr>
          <p:nvPr>
            <p:ph type="sldNum" idx="12"/>
          </p:nvPr>
        </p:nvSpPr>
        <p:spPr>
          <a:xfrm>
            <a:off x="6567420" y="4767263"/>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800" i="0">
                <a:solidFill>
                  <a:schemeClr val="lt1"/>
                </a:solidFill>
                <a:latin typeface="Source Sans Pro Light"/>
                <a:ea typeface="Source Sans Pro Light"/>
                <a:cs typeface="Source Sans Pro Light"/>
                <a:sym typeface="Source Sans Pro Light"/>
              </a:defRPr>
            </a:lvl1pPr>
            <a:lvl2pPr marL="0" lvl="1" indent="0" algn="r">
              <a:spcBef>
                <a:spcPts val="0"/>
              </a:spcBef>
              <a:buNone/>
              <a:defRPr sz="800" i="0">
                <a:solidFill>
                  <a:schemeClr val="lt1"/>
                </a:solidFill>
                <a:latin typeface="Source Sans Pro Light"/>
                <a:ea typeface="Source Sans Pro Light"/>
                <a:cs typeface="Source Sans Pro Light"/>
                <a:sym typeface="Source Sans Pro Light"/>
              </a:defRPr>
            </a:lvl2pPr>
            <a:lvl3pPr marL="0" lvl="2" indent="0" algn="r">
              <a:spcBef>
                <a:spcPts val="0"/>
              </a:spcBef>
              <a:buNone/>
              <a:defRPr sz="800" i="0">
                <a:solidFill>
                  <a:schemeClr val="lt1"/>
                </a:solidFill>
                <a:latin typeface="Source Sans Pro Light"/>
                <a:ea typeface="Source Sans Pro Light"/>
                <a:cs typeface="Source Sans Pro Light"/>
                <a:sym typeface="Source Sans Pro Light"/>
              </a:defRPr>
            </a:lvl3pPr>
            <a:lvl4pPr marL="0" lvl="3" indent="0" algn="r">
              <a:spcBef>
                <a:spcPts val="0"/>
              </a:spcBef>
              <a:buNone/>
              <a:defRPr sz="800" i="0">
                <a:solidFill>
                  <a:schemeClr val="lt1"/>
                </a:solidFill>
                <a:latin typeface="Source Sans Pro Light"/>
                <a:ea typeface="Source Sans Pro Light"/>
                <a:cs typeface="Source Sans Pro Light"/>
                <a:sym typeface="Source Sans Pro Light"/>
              </a:defRPr>
            </a:lvl4pPr>
            <a:lvl5pPr marL="0" lvl="4" indent="0" algn="r">
              <a:spcBef>
                <a:spcPts val="0"/>
              </a:spcBef>
              <a:buNone/>
              <a:defRPr sz="800" i="0">
                <a:solidFill>
                  <a:schemeClr val="lt1"/>
                </a:solidFill>
                <a:latin typeface="Source Sans Pro Light"/>
                <a:ea typeface="Source Sans Pro Light"/>
                <a:cs typeface="Source Sans Pro Light"/>
                <a:sym typeface="Source Sans Pro Light"/>
              </a:defRPr>
            </a:lvl5pPr>
            <a:lvl6pPr marL="0" lvl="5" indent="0" algn="r">
              <a:spcBef>
                <a:spcPts val="0"/>
              </a:spcBef>
              <a:buNone/>
              <a:defRPr sz="800" i="0">
                <a:solidFill>
                  <a:schemeClr val="lt1"/>
                </a:solidFill>
                <a:latin typeface="Source Sans Pro Light"/>
                <a:ea typeface="Source Sans Pro Light"/>
                <a:cs typeface="Source Sans Pro Light"/>
                <a:sym typeface="Source Sans Pro Light"/>
              </a:defRPr>
            </a:lvl6pPr>
            <a:lvl7pPr marL="0" lvl="6" indent="0" algn="r">
              <a:spcBef>
                <a:spcPts val="0"/>
              </a:spcBef>
              <a:buNone/>
              <a:defRPr sz="800" i="0">
                <a:solidFill>
                  <a:schemeClr val="lt1"/>
                </a:solidFill>
                <a:latin typeface="Source Sans Pro Light"/>
                <a:ea typeface="Source Sans Pro Light"/>
                <a:cs typeface="Source Sans Pro Light"/>
                <a:sym typeface="Source Sans Pro Light"/>
              </a:defRPr>
            </a:lvl7pPr>
            <a:lvl8pPr marL="0" lvl="7" indent="0" algn="r">
              <a:spcBef>
                <a:spcPts val="0"/>
              </a:spcBef>
              <a:buNone/>
              <a:defRPr sz="800" i="0">
                <a:solidFill>
                  <a:schemeClr val="lt1"/>
                </a:solidFill>
                <a:latin typeface="Source Sans Pro Light"/>
                <a:ea typeface="Source Sans Pro Light"/>
                <a:cs typeface="Source Sans Pro Light"/>
                <a:sym typeface="Source Sans Pro Light"/>
              </a:defRPr>
            </a:lvl8pPr>
            <a:lvl9pPr marL="0" lvl="8" indent="0" algn="r">
              <a:spcBef>
                <a:spcPts val="0"/>
              </a:spcBef>
              <a:buNone/>
              <a:defRPr sz="800" i="0">
                <a:solidFill>
                  <a:schemeClr val="lt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1"/>
        <p:cNvGrpSpPr/>
        <p:nvPr/>
      </p:nvGrpSpPr>
      <p:grpSpPr>
        <a:xfrm>
          <a:off x="0" y="0"/>
          <a:ext cx="0" cy="0"/>
          <a:chOff x="0" y="0"/>
          <a:chExt cx="0" cy="0"/>
        </a:xfrm>
      </p:grpSpPr>
      <p:sp>
        <p:nvSpPr>
          <p:cNvPr id="72" name="Google Shape;72;p17"/>
          <p:cNvSpPr txBox="1">
            <a:spLocks noGrp="1"/>
          </p:cNvSpPr>
          <p:nvPr>
            <p:ph type="ctrTitle"/>
          </p:nvPr>
        </p:nvSpPr>
        <p:spPr>
          <a:xfrm>
            <a:off x="685800" y="1597820"/>
            <a:ext cx="7772400" cy="1102519"/>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lt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3" name="Google Shape;73;p17"/>
          <p:cNvSpPr txBox="1">
            <a:spLocks noGrp="1"/>
          </p:cNvSpPr>
          <p:nvPr>
            <p:ph type="subTitle" idx="1"/>
          </p:nvPr>
        </p:nvSpPr>
        <p:spPr>
          <a:xfrm>
            <a:off x="1371600" y="2914650"/>
            <a:ext cx="6400800" cy="1314450"/>
          </a:xfrm>
          <a:prstGeom prst="rect">
            <a:avLst/>
          </a:prstGeom>
          <a:noFill/>
          <a:ln>
            <a:noFill/>
          </a:ln>
        </p:spPr>
        <p:txBody>
          <a:bodyPr spcFirstLastPara="1" wrap="square" lIns="68575" tIns="34275" rIns="68575" bIns="34275" anchor="t" anchorCtr="0">
            <a:normAutofit/>
          </a:bodyPr>
          <a:lstStyle>
            <a:lvl1pPr lvl="0" algn="ctr">
              <a:spcBef>
                <a:spcPts val="500"/>
              </a:spcBef>
              <a:spcAft>
                <a:spcPts val="0"/>
              </a:spcAft>
              <a:buClr>
                <a:srgbClr val="888888"/>
              </a:buClr>
              <a:buSzPts val="1200"/>
              <a:buNone/>
              <a:defRPr>
                <a:solidFill>
                  <a:srgbClr val="888888"/>
                </a:solidFill>
              </a:defRPr>
            </a:lvl1pPr>
            <a:lvl2pPr lvl="1" algn="ctr">
              <a:spcBef>
                <a:spcPts val="500"/>
              </a:spcBef>
              <a:spcAft>
                <a:spcPts val="0"/>
              </a:spcAft>
              <a:buClr>
                <a:srgbClr val="888888"/>
              </a:buClr>
              <a:buSzPts val="1200"/>
              <a:buNone/>
              <a:defRPr>
                <a:solidFill>
                  <a:srgbClr val="888888"/>
                </a:solidFill>
              </a:defRPr>
            </a:lvl2pPr>
            <a:lvl3pPr lvl="2" algn="ctr">
              <a:spcBef>
                <a:spcPts val="500"/>
              </a:spcBef>
              <a:spcAft>
                <a:spcPts val="0"/>
              </a:spcAft>
              <a:buClr>
                <a:srgbClr val="888888"/>
              </a:buClr>
              <a:buSzPts val="1200"/>
              <a:buNone/>
              <a:defRPr>
                <a:solidFill>
                  <a:srgbClr val="888888"/>
                </a:solidFill>
              </a:defRPr>
            </a:lvl3pPr>
            <a:lvl4pPr lvl="3" algn="ctr">
              <a:spcBef>
                <a:spcPts val="500"/>
              </a:spcBef>
              <a:spcAft>
                <a:spcPts val="0"/>
              </a:spcAft>
              <a:buClr>
                <a:srgbClr val="888888"/>
              </a:buClr>
              <a:buSzPts val="1200"/>
              <a:buNone/>
              <a:defRPr>
                <a:solidFill>
                  <a:srgbClr val="888888"/>
                </a:solidFill>
              </a:defRPr>
            </a:lvl4pPr>
            <a:lvl5pPr lvl="4" algn="ctr">
              <a:spcBef>
                <a:spcPts val="500"/>
              </a:spcBef>
              <a:spcAft>
                <a:spcPts val="0"/>
              </a:spcAft>
              <a:buClr>
                <a:srgbClr val="888888"/>
              </a:buClr>
              <a:buSzPts val="1200"/>
              <a:buNone/>
              <a:defRPr>
                <a:solidFill>
                  <a:srgbClr val="888888"/>
                </a:solidFill>
              </a:defRPr>
            </a:lvl5pPr>
            <a:lvl6pPr lvl="5" algn="ctr">
              <a:spcBef>
                <a:spcPts val="500"/>
              </a:spcBef>
              <a:spcAft>
                <a:spcPts val="0"/>
              </a:spcAft>
              <a:buClr>
                <a:srgbClr val="888888"/>
              </a:buClr>
              <a:buSzPts val="1500"/>
              <a:buNone/>
              <a:defRPr>
                <a:solidFill>
                  <a:srgbClr val="888888"/>
                </a:solidFill>
              </a:defRPr>
            </a:lvl6pPr>
            <a:lvl7pPr lvl="6" algn="ctr">
              <a:spcBef>
                <a:spcPts val="300"/>
              </a:spcBef>
              <a:spcAft>
                <a:spcPts val="0"/>
              </a:spcAft>
              <a:buClr>
                <a:srgbClr val="888888"/>
              </a:buClr>
              <a:buSzPts val="1500"/>
              <a:buNone/>
              <a:defRPr>
                <a:solidFill>
                  <a:srgbClr val="888888"/>
                </a:solidFill>
              </a:defRPr>
            </a:lvl7pPr>
            <a:lvl8pPr lvl="7" algn="ctr">
              <a:spcBef>
                <a:spcPts val="300"/>
              </a:spcBef>
              <a:spcAft>
                <a:spcPts val="0"/>
              </a:spcAft>
              <a:buClr>
                <a:srgbClr val="888888"/>
              </a:buClr>
              <a:buSzPts val="1500"/>
              <a:buNone/>
              <a:defRPr>
                <a:solidFill>
                  <a:srgbClr val="888888"/>
                </a:solidFill>
              </a:defRPr>
            </a:lvl8pPr>
            <a:lvl9pPr lvl="8" algn="ctr">
              <a:spcBef>
                <a:spcPts val="300"/>
              </a:spcBef>
              <a:spcAft>
                <a:spcPts val="0"/>
              </a:spcAft>
              <a:buClr>
                <a:srgbClr val="888888"/>
              </a:buClr>
              <a:buSzPts val="1500"/>
              <a:buNone/>
              <a:defRPr>
                <a:solidFill>
                  <a:srgbClr val="888888"/>
                </a:solidFill>
              </a:defRPr>
            </a:lvl9pPr>
          </a:lstStyle>
          <a:p>
            <a:endParaRPr/>
          </a:p>
        </p:txBody>
      </p:sp>
      <p:sp>
        <p:nvSpPr>
          <p:cNvPr id="74" name="Google Shape;74;p17"/>
          <p:cNvSpPr txBox="1">
            <a:spLocks noGrp="1"/>
          </p:cNvSpPr>
          <p:nvPr>
            <p:ph type="dt" idx="10"/>
          </p:nvPr>
        </p:nvSpPr>
        <p:spPr>
          <a:xfrm>
            <a:off x="471420" y="4767263"/>
            <a:ext cx="2133600" cy="273844"/>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800" i="0">
                <a:solidFill>
                  <a:schemeClr val="lt1"/>
                </a:solidFill>
                <a:latin typeface="Source Sans Pro Light"/>
                <a:ea typeface="Source Sans Pro Light"/>
                <a:cs typeface="Source Sans Pro Light"/>
                <a:sym typeface="Source Sans Pro Light"/>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5" name="Google Shape;75;p17"/>
          <p:cNvSpPr txBox="1">
            <a:spLocks noGrp="1"/>
          </p:cNvSpPr>
          <p:nvPr>
            <p:ph type="ftr" idx="11"/>
          </p:nvPr>
        </p:nvSpPr>
        <p:spPr>
          <a:xfrm>
            <a:off x="2743200" y="4767263"/>
            <a:ext cx="3657600" cy="273844"/>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800" i="0">
                <a:solidFill>
                  <a:schemeClr val="lt1"/>
                </a:solidFill>
                <a:latin typeface="Source Sans Pro Light"/>
                <a:ea typeface="Source Sans Pro Light"/>
                <a:cs typeface="Source Sans Pro Light"/>
                <a:sym typeface="Source Sans Pro Light"/>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6" name="Google Shape;76;p17"/>
          <p:cNvSpPr txBox="1">
            <a:spLocks noGrp="1"/>
          </p:cNvSpPr>
          <p:nvPr>
            <p:ph type="sldNum" idx="12"/>
          </p:nvPr>
        </p:nvSpPr>
        <p:spPr>
          <a:xfrm>
            <a:off x="6567420" y="4767263"/>
            <a:ext cx="21336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800" i="0">
                <a:solidFill>
                  <a:schemeClr val="lt1"/>
                </a:solidFill>
                <a:latin typeface="Source Sans Pro Light"/>
                <a:ea typeface="Source Sans Pro Light"/>
                <a:cs typeface="Source Sans Pro Light"/>
                <a:sym typeface="Source Sans Pro Light"/>
              </a:defRPr>
            </a:lvl1pPr>
            <a:lvl2pPr marL="0" lvl="1" indent="0" algn="r">
              <a:spcBef>
                <a:spcPts val="0"/>
              </a:spcBef>
              <a:buNone/>
              <a:defRPr sz="800" i="0">
                <a:solidFill>
                  <a:schemeClr val="lt1"/>
                </a:solidFill>
                <a:latin typeface="Source Sans Pro Light"/>
                <a:ea typeface="Source Sans Pro Light"/>
                <a:cs typeface="Source Sans Pro Light"/>
                <a:sym typeface="Source Sans Pro Light"/>
              </a:defRPr>
            </a:lvl2pPr>
            <a:lvl3pPr marL="0" lvl="2" indent="0" algn="r">
              <a:spcBef>
                <a:spcPts val="0"/>
              </a:spcBef>
              <a:buNone/>
              <a:defRPr sz="800" i="0">
                <a:solidFill>
                  <a:schemeClr val="lt1"/>
                </a:solidFill>
                <a:latin typeface="Source Sans Pro Light"/>
                <a:ea typeface="Source Sans Pro Light"/>
                <a:cs typeface="Source Sans Pro Light"/>
                <a:sym typeface="Source Sans Pro Light"/>
              </a:defRPr>
            </a:lvl3pPr>
            <a:lvl4pPr marL="0" lvl="3" indent="0" algn="r">
              <a:spcBef>
                <a:spcPts val="0"/>
              </a:spcBef>
              <a:buNone/>
              <a:defRPr sz="800" i="0">
                <a:solidFill>
                  <a:schemeClr val="lt1"/>
                </a:solidFill>
                <a:latin typeface="Source Sans Pro Light"/>
                <a:ea typeface="Source Sans Pro Light"/>
                <a:cs typeface="Source Sans Pro Light"/>
                <a:sym typeface="Source Sans Pro Light"/>
              </a:defRPr>
            </a:lvl4pPr>
            <a:lvl5pPr marL="0" lvl="4" indent="0" algn="r">
              <a:spcBef>
                <a:spcPts val="0"/>
              </a:spcBef>
              <a:buNone/>
              <a:defRPr sz="800" i="0">
                <a:solidFill>
                  <a:schemeClr val="lt1"/>
                </a:solidFill>
                <a:latin typeface="Source Sans Pro Light"/>
                <a:ea typeface="Source Sans Pro Light"/>
                <a:cs typeface="Source Sans Pro Light"/>
                <a:sym typeface="Source Sans Pro Light"/>
              </a:defRPr>
            </a:lvl5pPr>
            <a:lvl6pPr marL="0" lvl="5" indent="0" algn="r">
              <a:spcBef>
                <a:spcPts val="0"/>
              </a:spcBef>
              <a:buNone/>
              <a:defRPr sz="800" i="0">
                <a:solidFill>
                  <a:schemeClr val="lt1"/>
                </a:solidFill>
                <a:latin typeface="Source Sans Pro Light"/>
                <a:ea typeface="Source Sans Pro Light"/>
                <a:cs typeface="Source Sans Pro Light"/>
                <a:sym typeface="Source Sans Pro Light"/>
              </a:defRPr>
            </a:lvl6pPr>
            <a:lvl7pPr marL="0" lvl="6" indent="0" algn="r">
              <a:spcBef>
                <a:spcPts val="0"/>
              </a:spcBef>
              <a:buNone/>
              <a:defRPr sz="800" i="0">
                <a:solidFill>
                  <a:schemeClr val="lt1"/>
                </a:solidFill>
                <a:latin typeface="Source Sans Pro Light"/>
                <a:ea typeface="Source Sans Pro Light"/>
                <a:cs typeface="Source Sans Pro Light"/>
                <a:sym typeface="Source Sans Pro Light"/>
              </a:defRPr>
            </a:lvl7pPr>
            <a:lvl8pPr marL="0" lvl="7" indent="0" algn="r">
              <a:spcBef>
                <a:spcPts val="0"/>
              </a:spcBef>
              <a:buNone/>
              <a:defRPr sz="800" i="0">
                <a:solidFill>
                  <a:schemeClr val="lt1"/>
                </a:solidFill>
                <a:latin typeface="Source Sans Pro Light"/>
                <a:ea typeface="Source Sans Pro Light"/>
                <a:cs typeface="Source Sans Pro Light"/>
                <a:sym typeface="Source Sans Pro Light"/>
              </a:defRPr>
            </a:lvl8pPr>
            <a:lvl9pPr marL="0" lvl="8" indent="0" algn="r">
              <a:spcBef>
                <a:spcPts val="0"/>
              </a:spcBef>
              <a:buNone/>
              <a:defRPr sz="800" i="0">
                <a:solidFill>
                  <a:schemeClr val="lt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79433"/>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250"/>
          </a:xfrm>
          <a:prstGeom prst="rect">
            <a:avLst/>
          </a:prstGeom>
          <a:noFill/>
          <a:ln>
            <a:noFill/>
          </a:ln>
        </p:spPr>
        <p:txBody>
          <a:bodyPr spcFirstLastPara="1" wrap="square" lIns="68575" tIns="34275" rIns="68575" bIns="34275" anchor="ctr" anchorCtr="0">
            <a:normAutofit/>
          </a:bodyPr>
          <a:lstStyle>
            <a:lvl1pPr marR="0" lvl="0" algn="ctr" rtl="0">
              <a:spcBef>
                <a:spcPts val="0"/>
              </a:spcBef>
              <a:spcAft>
                <a:spcPts val="0"/>
              </a:spcAft>
              <a:buClr>
                <a:schemeClr val="lt1"/>
              </a:buClr>
              <a:buSzPts val="3000"/>
              <a:buFont typeface="Source Sans Pro Black"/>
              <a:buNone/>
              <a:defRPr sz="3000" b="0" i="0" u="none" strike="noStrike" cap="none">
                <a:solidFill>
                  <a:schemeClr val="lt1"/>
                </a:solidFill>
                <a:latin typeface="Source Sans Pro Black"/>
                <a:ea typeface="Source Sans Pro Black"/>
                <a:cs typeface="Source Sans Pro Black"/>
                <a:sym typeface="Source Sans Pro Black"/>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457200" y="1200151"/>
            <a:ext cx="8229600" cy="3394472"/>
          </a:xfrm>
          <a:prstGeom prst="rect">
            <a:avLst/>
          </a:prstGeom>
          <a:noFill/>
          <a:ln>
            <a:noFill/>
          </a:ln>
        </p:spPr>
        <p:txBody>
          <a:bodyPr spcFirstLastPara="1" wrap="square" lIns="68575" tIns="34275" rIns="68575" bIns="34275" anchor="t" anchorCtr="0">
            <a:normAutofit/>
          </a:bodyPr>
          <a:lstStyle>
            <a:lvl1pPr marL="457200" marR="0" lvl="0" indent="-304800" algn="l" rtl="0">
              <a:spcBef>
                <a:spcPts val="500"/>
              </a:spcBef>
              <a:spcAft>
                <a:spcPts val="0"/>
              </a:spcAft>
              <a:buClr>
                <a:schemeClr val="lt1"/>
              </a:buClr>
              <a:buSzPts val="1200"/>
              <a:buFont typeface="Arial"/>
              <a:buChar char="•"/>
              <a:defRPr sz="1200" b="0" i="0" u="none" strike="noStrike" cap="none">
                <a:solidFill>
                  <a:schemeClr val="lt1"/>
                </a:solidFill>
                <a:latin typeface="Source Sans Pro"/>
                <a:ea typeface="Source Sans Pro"/>
                <a:cs typeface="Source Sans Pro"/>
                <a:sym typeface="Source Sans Pro"/>
              </a:defRPr>
            </a:lvl1pPr>
            <a:lvl2pPr marL="914400" marR="0" lvl="1" indent="-304800" algn="l" rtl="0">
              <a:spcBef>
                <a:spcPts val="500"/>
              </a:spcBef>
              <a:spcAft>
                <a:spcPts val="0"/>
              </a:spcAft>
              <a:buClr>
                <a:schemeClr val="lt1"/>
              </a:buClr>
              <a:buSzPts val="1200"/>
              <a:buFont typeface="Arial"/>
              <a:buChar char="–"/>
              <a:defRPr sz="1200" b="0" i="0" u="none" strike="noStrike" cap="none">
                <a:solidFill>
                  <a:schemeClr val="lt1"/>
                </a:solidFill>
                <a:latin typeface="Source Sans Pro"/>
                <a:ea typeface="Source Sans Pro"/>
                <a:cs typeface="Source Sans Pro"/>
                <a:sym typeface="Source Sans Pro"/>
              </a:defRPr>
            </a:lvl2pPr>
            <a:lvl3pPr marL="1371600" marR="0" lvl="2" indent="-304800" algn="l" rtl="0">
              <a:spcBef>
                <a:spcPts val="500"/>
              </a:spcBef>
              <a:spcAft>
                <a:spcPts val="0"/>
              </a:spcAft>
              <a:buClr>
                <a:schemeClr val="lt1"/>
              </a:buClr>
              <a:buSzPts val="1200"/>
              <a:buFont typeface="Arial"/>
              <a:buChar char="•"/>
              <a:defRPr sz="1200" b="0" i="0" u="none" strike="noStrike" cap="none">
                <a:solidFill>
                  <a:schemeClr val="lt1"/>
                </a:solidFill>
                <a:latin typeface="Source Sans Pro"/>
                <a:ea typeface="Source Sans Pro"/>
                <a:cs typeface="Source Sans Pro"/>
                <a:sym typeface="Source Sans Pro"/>
              </a:defRPr>
            </a:lvl3pPr>
            <a:lvl4pPr marL="1828800" marR="0" lvl="3" indent="-304800" algn="l" rtl="0">
              <a:spcBef>
                <a:spcPts val="500"/>
              </a:spcBef>
              <a:spcAft>
                <a:spcPts val="0"/>
              </a:spcAft>
              <a:buClr>
                <a:schemeClr val="lt1"/>
              </a:buClr>
              <a:buSzPts val="1200"/>
              <a:buFont typeface="Arial"/>
              <a:buChar char="–"/>
              <a:defRPr sz="1200" b="0" i="0" u="none" strike="noStrike" cap="none">
                <a:solidFill>
                  <a:schemeClr val="lt1"/>
                </a:solidFill>
                <a:latin typeface="Source Sans Pro"/>
                <a:ea typeface="Source Sans Pro"/>
                <a:cs typeface="Source Sans Pro"/>
                <a:sym typeface="Source Sans Pro"/>
              </a:defRPr>
            </a:lvl4pPr>
            <a:lvl5pPr marL="2286000" marR="0" lvl="4" indent="-304800" algn="l" rtl="0">
              <a:spcBef>
                <a:spcPts val="500"/>
              </a:spcBef>
              <a:spcAft>
                <a:spcPts val="0"/>
              </a:spcAft>
              <a:buClr>
                <a:schemeClr val="lt1"/>
              </a:buClr>
              <a:buSzPts val="1200"/>
              <a:buFont typeface="Arial"/>
              <a:buChar char="»"/>
              <a:defRPr sz="1200" b="0" i="0" u="none" strike="noStrike" cap="none">
                <a:solidFill>
                  <a:schemeClr val="lt1"/>
                </a:solidFill>
                <a:latin typeface="Source Sans Pro"/>
                <a:ea typeface="Source Sans Pro"/>
                <a:cs typeface="Source Sans Pro"/>
                <a:sym typeface="Source Sans Pro"/>
              </a:defRPr>
            </a:lvl5pPr>
            <a:lvl6pPr marL="2743200" marR="0" lvl="5" indent="-323850" algn="l" rtl="0">
              <a:spcBef>
                <a:spcPts val="5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Source Sans Pro"/>
                <a:ea typeface="Source Sans Pro"/>
                <a:cs typeface="Source Sans Pro"/>
                <a:sym typeface="Source Sans Pro"/>
              </a:defRPr>
            </a:lvl9pPr>
          </a:lstStyle>
          <a:p>
            <a:endParaRPr/>
          </a:p>
        </p:txBody>
      </p:sp>
      <p:sp>
        <p:nvSpPr>
          <p:cNvPr id="53" name="Google Shape;53;p13"/>
          <p:cNvSpPr txBox="1">
            <a:spLocks noGrp="1"/>
          </p:cNvSpPr>
          <p:nvPr>
            <p:ph type="dt" idx="10"/>
          </p:nvPr>
        </p:nvSpPr>
        <p:spPr>
          <a:xfrm>
            <a:off x="471420" y="4767263"/>
            <a:ext cx="2133600" cy="273844"/>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800" b="0" i="0" u="none" strike="noStrike" cap="none">
                <a:solidFill>
                  <a:schemeClr val="lt1"/>
                </a:solidFill>
                <a:latin typeface="Source Sans Pro Light"/>
                <a:ea typeface="Source Sans Pro Light"/>
                <a:cs typeface="Source Sans Pro Light"/>
                <a:sym typeface="Source Sans Pro Light"/>
              </a:defRPr>
            </a:lvl1pPr>
            <a:lvl2pPr marR="0" lvl="1" algn="l" rtl="0">
              <a:spcBef>
                <a:spcPts val="0"/>
              </a:spcBef>
              <a:spcAft>
                <a:spcPts val="0"/>
              </a:spcAft>
              <a:buSzPts val="1100"/>
              <a:buNone/>
              <a:defRPr sz="14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100"/>
              <a:buNone/>
              <a:defRPr sz="14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100"/>
              <a:buNone/>
              <a:defRPr sz="14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100"/>
              <a:buNone/>
              <a:defRPr sz="14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100"/>
              <a:buNone/>
              <a:defRPr sz="14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100"/>
              <a:buNone/>
              <a:defRPr sz="14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100"/>
              <a:buNone/>
              <a:defRPr sz="14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100"/>
              <a:buNone/>
              <a:defRPr sz="1400" b="0" i="0" u="none" strike="noStrike" cap="none">
                <a:solidFill>
                  <a:schemeClr val="dk1"/>
                </a:solidFill>
                <a:latin typeface="Source Sans Pro"/>
                <a:ea typeface="Source Sans Pro"/>
                <a:cs typeface="Source Sans Pro"/>
                <a:sym typeface="Source Sans Pro"/>
              </a:defRPr>
            </a:lvl9pPr>
          </a:lstStyle>
          <a:p>
            <a:endParaRPr/>
          </a:p>
        </p:txBody>
      </p:sp>
      <p:sp>
        <p:nvSpPr>
          <p:cNvPr id="54" name="Google Shape;54;p13"/>
          <p:cNvSpPr txBox="1">
            <a:spLocks noGrp="1"/>
          </p:cNvSpPr>
          <p:nvPr>
            <p:ph type="ftr" idx="11"/>
          </p:nvPr>
        </p:nvSpPr>
        <p:spPr>
          <a:xfrm>
            <a:off x="2743200" y="4767263"/>
            <a:ext cx="3657600" cy="273844"/>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800" b="0" i="0" u="none" strike="noStrike" cap="none">
                <a:solidFill>
                  <a:schemeClr val="lt1"/>
                </a:solidFill>
                <a:latin typeface="Source Sans Pro Light"/>
                <a:ea typeface="Source Sans Pro Light"/>
                <a:cs typeface="Source Sans Pro Light"/>
                <a:sym typeface="Source Sans Pro Light"/>
              </a:defRPr>
            </a:lvl1pPr>
            <a:lvl2pPr marR="0" lvl="1" algn="l" rtl="0">
              <a:spcBef>
                <a:spcPts val="0"/>
              </a:spcBef>
              <a:spcAft>
                <a:spcPts val="0"/>
              </a:spcAft>
              <a:buSzPts val="1100"/>
              <a:buNone/>
              <a:defRPr sz="1400" b="0" i="0" u="none" strike="noStrike" cap="none">
                <a:solidFill>
                  <a:schemeClr val="dk1"/>
                </a:solidFill>
                <a:latin typeface="Source Sans Pro"/>
                <a:ea typeface="Source Sans Pro"/>
                <a:cs typeface="Source Sans Pro"/>
                <a:sym typeface="Source Sans Pro"/>
              </a:defRPr>
            </a:lvl2pPr>
            <a:lvl3pPr marR="0" lvl="2" algn="l" rtl="0">
              <a:spcBef>
                <a:spcPts val="0"/>
              </a:spcBef>
              <a:spcAft>
                <a:spcPts val="0"/>
              </a:spcAft>
              <a:buSzPts val="1100"/>
              <a:buNone/>
              <a:defRPr sz="1400" b="0" i="0" u="none" strike="noStrike" cap="none">
                <a:solidFill>
                  <a:schemeClr val="dk1"/>
                </a:solidFill>
                <a:latin typeface="Source Sans Pro"/>
                <a:ea typeface="Source Sans Pro"/>
                <a:cs typeface="Source Sans Pro"/>
                <a:sym typeface="Source Sans Pro"/>
              </a:defRPr>
            </a:lvl3pPr>
            <a:lvl4pPr marR="0" lvl="3" algn="l" rtl="0">
              <a:spcBef>
                <a:spcPts val="0"/>
              </a:spcBef>
              <a:spcAft>
                <a:spcPts val="0"/>
              </a:spcAft>
              <a:buSzPts val="1100"/>
              <a:buNone/>
              <a:defRPr sz="1400" b="0" i="0" u="none" strike="noStrike" cap="none">
                <a:solidFill>
                  <a:schemeClr val="dk1"/>
                </a:solidFill>
                <a:latin typeface="Source Sans Pro"/>
                <a:ea typeface="Source Sans Pro"/>
                <a:cs typeface="Source Sans Pro"/>
                <a:sym typeface="Source Sans Pro"/>
              </a:defRPr>
            </a:lvl4pPr>
            <a:lvl5pPr marR="0" lvl="4" algn="l" rtl="0">
              <a:spcBef>
                <a:spcPts val="0"/>
              </a:spcBef>
              <a:spcAft>
                <a:spcPts val="0"/>
              </a:spcAft>
              <a:buSzPts val="1100"/>
              <a:buNone/>
              <a:defRPr sz="1400" b="0" i="0" u="none" strike="noStrike" cap="none">
                <a:solidFill>
                  <a:schemeClr val="dk1"/>
                </a:solidFill>
                <a:latin typeface="Source Sans Pro"/>
                <a:ea typeface="Source Sans Pro"/>
                <a:cs typeface="Source Sans Pro"/>
                <a:sym typeface="Source Sans Pro"/>
              </a:defRPr>
            </a:lvl5pPr>
            <a:lvl6pPr marR="0" lvl="5" algn="l" rtl="0">
              <a:spcBef>
                <a:spcPts val="0"/>
              </a:spcBef>
              <a:spcAft>
                <a:spcPts val="0"/>
              </a:spcAft>
              <a:buSzPts val="1100"/>
              <a:buNone/>
              <a:defRPr sz="1400" b="0" i="0" u="none" strike="noStrike" cap="none">
                <a:solidFill>
                  <a:schemeClr val="dk1"/>
                </a:solidFill>
                <a:latin typeface="Source Sans Pro"/>
                <a:ea typeface="Source Sans Pro"/>
                <a:cs typeface="Source Sans Pro"/>
                <a:sym typeface="Source Sans Pro"/>
              </a:defRPr>
            </a:lvl6pPr>
            <a:lvl7pPr marR="0" lvl="6" algn="l" rtl="0">
              <a:spcBef>
                <a:spcPts val="0"/>
              </a:spcBef>
              <a:spcAft>
                <a:spcPts val="0"/>
              </a:spcAft>
              <a:buSzPts val="1100"/>
              <a:buNone/>
              <a:defRPr sz="1400" b="0" i="0" u="none" strike="noStrike" cap="none">
                <a:solidFill>
                  <a:schemeClr val="dk1"/>
                </a:solidFill>
                <a:latin typeface="Source Sans Pro"/>
                <a:ea typeface="Source Sans Pro"/>
                <a:cs typeface="Source Sans Pro"/>
                <a:sym typeface="Source Sans Pro"/>
              </a:defRPr>
            </a:lvl7pPr>
            <a:lvl8pPr marR="0" lvl="7" algn="l" rtl="0">
              <a:spcBef>
                <a:spcPts val="0"/>
              </a:spcBef>
              <a:spcAft>
                <a:spcPts val="0"/>
              </a:spcAft>
              <a:buSzPts val="1100"/>
              <a:buNone/>
              <a:defRPr sz="1400" b="0" i="0" u="none" strike="noStrike" cap="none">
                <a:solidFill>
                  <a:schemeClr val="dk1"/>
                </a:solidFill>
                <a:latin typeface="Source Sans Pro"/>
                <a:ea typeface="Source Sans Pro"/>
                <a:cs typeface="Source Sans Pro"/>
                <a:sym typeface="Source Sans Pro"/>
              </a:defRPr>
            </a:lvl8pPr>
            <a:lvl9pPr marR="0" lvl="8" algn="l" rtl="0">
              <a:spcBef>
                <a:spcPts val="0"/>
              </a:spcBef>
              <a:spcAft>
                <a:spcPts val="0"/>
              </a:spcAft>
              <a:buSzPts val="1100"/>
              <a:buNone/>
              <a:defRPr sz="1400" b="0" i="0" u="none" strike="noStrike" cap="none">
                <a:solidFill>
                  <a:schemeClr val="dk1"/>
                </a:solidFill>
                <a:latin typeface="Source Sans Pro"/>
                <a:ea typeface="Source Sans Pro"/>
                <a:cs typeface="Source Sans Pro"/>
                <a:sym typeface="Source Sans Pro"/>
              </a:defRPr>
            </a:lvl9pPr>
          </a:lstStyle>
          <a:p>
            <a:endParaRPr/>
          </a:p>
        </p:txBody>
      </p:sp>
      <p:sp>
        <p:nvSpPr>
          <p:cNvPr id="55" name="Google Shape;55;p13"/>
          <p:cNvSpPr txBox="1">
            <a:spLocks noGrp="1"/>
          </p:cNvSpPr>
          <p:nvPr>
            <p:ph type="sldNum" idx="12"/>
          </p:nvPr>
        </p:nvSpPr>
        <p:spPr>
          <a:xfrm>
            <a:off x="6567420" y="4767263"/>
            <a:ext cx="21336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800" b="0" i="0" u="none" strike="noStrike" cap="none">
                <a:solidFill>
                  <a:schemeClr val="lt1"/>
                </a:solidFill>
                <a:latin typeface="Source Sans Pro Light"/>
                <a:ea typeface="Source Sans Pro Light"/>
                <a:cs typeface="Source Sans Pro Light"/>
                <a:sym typeface="Source Sans Pro Light"/>
              </a:defRPr>
            </a:lvl1pPr>
            <a:lvl2pPr marL="0" marR="0" lvl="1" indent="0" algn="r" rtl="0">
              <a:spcBef>
                <a:spcPts val="0"/>
              </a:spcBef>
              <a:buNone/>
              <a:defRPr sz="800" b="0" i="0" u="none" strike="noStrike" cap="none">
                <a:solidFill>
                  <a:schemeClr val="lt1"/>
                </a:solidFill>
                <a:latin typeface="Source Sans Pro Light"/>
                <a:ea typeface="Source Sans Pro Light"/>
                <a:cs typeface="Source Sans Pro Light"/>
                <a:sym typeface="Source Sans Pro Light"/>
              </a:defRPr>
            </a:lvl2pPr>
            <a:lvl3pPr marL="0" marR="0" lvl="2" indent="0" algn="r" rtl="0">
              <a:spcBef>
                <a:spcPts val="0"/>
              </a:spcBef>
              <a:buNone/>
              <a:defRPr sz="800" b="0" i="0" u="none" strike="noStrike" cap="none">
                <a:solidFill>
                  <a:schemeClr val="lt1"/>
                </a:solidFill>
                <a:latin typeface="Source Sans Pro Light"/>
                <a:ea typeface="Source Sans Pro Light"/>
                <a:cs typeface="Source Sans Pro Light"/>
                <a:sym typeface="Source Sans Pro Light"/>
              </a:defRPr>
            </a:lvl3pPr>
            <a:lvl4pPr marL="0" marR="0" lvl="3" indent="0" algn="r" rtl="0">
              <a:spcBef>
                <a:spcPts val="0"/>
              </a:spcBef>
              <a:buNone/>
              <a:defRPr sz="800" b="0" i="0" u="none" strike="noStrike" cap="none">
                <a:solidFill>
                  <a:schemeClr val="lt1"/>
                </a:solidFill>
                <a:latin typeface="Source Sans Pro Light"/>
                <a:ea typeface="Source Sans Pro Light"/>
                <a:cs typeface="Source Sans Pro Light"/>
                <a:sym typeface="Source Sans Pro Light"/>
              </a:defRPr>
            </a:lvl4pPr>
            <a:lvl5pPr marL="0" marR="0" lvl="4" indent="0" algn="r" rtl="0">
              <a:spcBef>
                <a:spcPts val="0"/>
              </a:spcBef>
              <a:buNone/>
              <a:defRPr sz="800" b="0" i="0" u="none" strike="noStrike" cap="none">
                <a:solidFill>
                  <a:schemeClr val="lt1"/>
                </a:solidFill>
                <a:latin typeface="Source Sans Pro Light"/>
                <a:ea typeface="Source Sans Pro Light"/>
                <a:cs typeface="Source Sans Pro Light"/>
                <a:sym typeface="Source Sans Pro Light"/>
              </a:defRPr>
            </a:lvl5pPr>
            <a:lvl6pPr marL="0" marR="0" lvl="5" indent="0" algn="r" rtl="0">
              <a:spcBef>
                <a:spcPts val="0"/>
              </a:spcBef>
              <a:buNone/>
              <a:defRPr sz="800" b="0" i="0" u="none" strike="noStrike" cap="none">
                <a:solidFill>
                  <a:schemeClr val="lt1"/>
                </a:solidFill>
                <a:latin typeface="Source Sans Pro Light"/>
                <a:ea typeface="Source Sans Pro Light"/>
                <a:cs typeface="Source Sans Pro Light"/>
                <a:sym typeface="Source Sans Pro Light"/>
              </a:defRPr>
            </a:lvl6pPr>
            <a:lvl7pPr marL="0" marR="0" lvl="6" indent="0" algn="r" rtl="0">
              <a:spcBef>
                <a:spcPts val="0"/>
              </a:spcBef>
              <a:buNone/>
              <a:defRPr sz="800" b="0" i="0" u="none" strike="noStrike" cap="none">
                <a:solidFill>
                  <a:schemeClr val="lt1"/>
                </a:solidFill>
                <a:latin typeface="Source Sans Pro Light"/>
                <a:ea typeface="Source Sans Pro Light"/>
                <a:cs typeface="Source Sans Pro Light"/>
                <a:sym typeface="Source Sans Pro Light"/>
              </a:defRPr>
            </a:lvl7pPr>
            <a:lvl8pPr marL="0" marR="0" lvl="7" indent="0" algn="r" rtl="0">
              <a:spcBef>
                <a:spcPts val="0"/>
              </a:spcBef>
              <a:buNone/>
              <a:defRPr sz="800" b="0" i="0" u="none" strike="noStrike" cap="none">
                <a:solidFill>
                  <a:schemeClr val="lt1"/>
                </a:solidFill>
                <a:latin typeface="Source Sans Pro Light"/>
                <a:ea typeface="Source Sans Pro Light"/>
                <a:cs typeface="Source Sans Pro Light"/>
                <a:sym typeface="Source Sans Pro Light"/>
              </a:defRPr>
            </a:lvl8pPr>
            <a:lvl9pPr marL="0" marR="0" lvl="8" indent="0" algn="r" rtl="0">
              <a:spcBef>
                <a:spcPts val="0"/>
              </a:spcBef>
              <a:buNone/>
              <a:defRPr sz="800" b="0" i="0" u="none" strike="noStrike" cap="none">
                <a:solidFill>
                  <a:schemeClr val="lt1"/>
                </a:solidFill>
                <a:latin typeface="Source Sans Pro Light"/>
                <a:ea typeface="Source Sans Pro Light"/>
                <a:cs typeface="Source Sans Pro Light"/>
                <a:sym typeface="Source Sans Pro Ligh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7.jpg"/></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5.jp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20.jp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21.jpg"/><Relationship Id="rId4" Type="http://schemas.openxmlformats.org/officeDocument/2006/relationships/image" Target="../media/image5.jp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1.xml"/><Relationship Id="rId5" Type="http://schemas.openxmlformats.org/officeDocument/2006/relationships/image" Target="../media/image31.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openxmlformats.org/officeDocument/2006/relationships/image" Target="../media/image34.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4.xml"/><Relationship Id="rId1" Type="http://schemas.openxmlformats.org/officeDocument/2006/relationships/slideLayout" Target="../slideLayouts/slideLayout11.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8" Type="http://schemas.openxmlformats.org/officeDocument/2006/relationships/hyperlink" Target="mailto:info@coalition-s.org" TargetMode="External"/><Relationship Id="rId3" Type="http://schemas.openxmlformats.org/officeDocument/2006/relationships/image" Target="../media/image4.png"/><Relationship Id="rId7" Type="http://schemas.openxmlformats.org/officeDocument/2006/relationships/hyperlink" Target="https://creativecommons.org/" TargetMode="External"/><Relationship Id="rId2" Type="http://schemas.openxmlformats.org/officeDocument/2006/relationships/notesSlide" Target="../notesSlides/notesSlide35.xml"/><Relationship Id="rId1" Type="http://schemas.openxmlformats.org/officeDocument/2006/relationships/slideLayout" Target="../slideLayouts/slideLayout12.xml"/><Relationship Id="rId6" Type="http://schemas.openxmlformats.org/officeDocument/2006/relationships/hyperlink" Target="https://journalcheckertool.org/" TargetMode="External"/><Relationship Id="rId5" Type="http://schemas.openxmlformats.org/officeDocument/2006/relationships/hyperlink" Target="https://www.coalition-s.org/plan-s-funders-implementation/" TargetMode="External"/><Relationship Id="rId10" Type="http://schemas.openxmlformats.org/officeDocument/2006/relationships/image" Target="../media/image9.png"/><Relationship Id="rId4" Type="http://schemas.openxmlformats.org/officeDocument/2006/relationships/hyperlink" Target="https://www.coalition-s.org/rights-retention-strategy/" TargetMode="External"/><Relationship Id="rId9"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5.jp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79433"/>
        </a:solidFill>
        <a:effectLst/>
      </p:bgPr>
    </p:bg>
    <p:spTree>
      <p:nvGrpSpPr>
        <p:cNvPr id="1" name="Shape 80"/>
        <p:cNvGrpSpPr/>
        <p:nvPr/>
      </p:nvGrpSpPr>
      <p:grpSpPr>
        <a:xfrm>
          <a:off x="0" y="0"/>
          <a:ext cx="0" cy="0"/>
          <a:chOff x="0" y="0"/>
          <a:chExt cx="0" cy="0"/>
        </a:xfrm>
      </p:grpSpPr>
      <p:pic>
        <p:nvPicPr>
          <p:cNvPr id="81" name="Google Shape;81;p18"/>
          <p:cNvPicPr preferRelativeResize="0"/>
          <p:nvPr/>
        </p:nvPicPr>
        <p:blipFill rotWithShape="1">
          <a:blip r:embed="rId3">
            <a:alphaModFix/>
          </a:blip>
          <a:srcRect/>
          <a:stretch/>
        </p:blipFill>
        <p:spPr>
          <a:xfrm>
            <a:off x="5543550" y="1486202"/>
            <a:ext cx="3600450" cy="3657299"/>
          </a:xfrm>
          <a:prstGeom prst="rect">
            <a:avLst/>
          </a:prstGeom>
          <a:noFill/>
          <a:ln>
            <a:noFill/>
          </a:ln>
        </p:spPr>
      </p:pic>
      <p:pic>
        <p:nvPicPr>
          <p:cNvPr id="82" name="Google Shape;82;p18"/>
          <p:cNvPicPr preferRelativeResize="0"/>
          <p:nvPr/>
        </p:nvPicPr>
        <p:blipFill rotWithShape="1">
          <a:blip r:embed="rId4">
            <a:alphaModFix/>
          </a:blip>
          <a:srcRect/>
          <a:stretch/>
        </p:blipFill>
        <p:spPr>
          <a:xfrm>
            <a:off x="114301" y="90976"/>
            <a:ext cx="4114798" cy="1977675"/>
          </a:xfrm>
          <a:prstGeom prst="rect">
            <a:avLst/>
          </a:prstGeom>
          <a:noFill/>
          <a:ln>
            <a:noFill/>
          </a:ln>
        </p:spPr>
      </p:pic>
      <p:sp>
        <p:nvSpPr>
          <p:cNvPr id="83" name="Google Shape;83;p18"/>
          <p:cNvSpPr txBox="1"/>
          <p:nvPr/>
        </p:nvSpPr>
        <p:spPr>
          <a:xfrm>
            <a:off x="546050" y="1953000"/>
            <a:ext cx="5219700" cy="227754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 sz="2400" b="1" dirty="0">
                <a:solidFill>
                  <a:schemeClr val="dk1"/>
                </a:solidFill>
                <a:latin typeface="Source Sans Pro"/>
                <a:ea typeface="Source Sans Pro"/>
                <a:cs typeface="Source Sans Pro"/>
                <a:sym typeface="Source Sans Pro"/>
              </a:rPr>
              <a:t>Plan S Rights Retention Strategy</a:t>
            </a:r>
            <a:br>
              <a:rPr lang="en" sz="2000" b="0" i="1" u="none" strike="noStrike" cap="none" dirty="0">
                <a:solidFill>
                  <a:schemeClr val="dk1"/>
                </a:solidFill>
                <a:latin typeface="Source Sans Pro"/>
                <a:ea typeface="Source Sans Pro"/>
                <a:cs typeface="Source Sans Pro"/>
                <a:sym typeface="Source Sans Pro"/>
              </a:rPr>
            </a:br>
            <a:br>
              <a:rPr lang="en" sz="2000" b="0" i="0" u="none" strike="noStrike" cap="none" dirty="0">
                <a:solidFill>
                  <a:schemeClr val="dk1"/>
                </a:solidFill>
                <a:latin typeface="Source Sans Pro"/>
                <a:ea typeface="Source Sans Pro"/>
                <a:cs typeface="Source Sans Pro"/>
                <a:sym typeface="Source Sans Pro"/>
              </a:rPr>
            </a:br>
            <a:r>
              <a:rPr lang="en" sz="2000" b="0" i="0" u="none" strike="noStrike" cap="none" dirty="0">
                <a:solidFill>
                  <a:schemeClr val="dk1"/>
                </a:solidFill>
                <a:latin typeface="Source Sans Pro"/>
                <a:ea typeface="Source Sans Pro"/>
                <a:cs typeface="Source Sans Pro"/>
                <a:sym typeface="Source Sans Pro"/>
              </a:rPr>
              <a:t>Slide deck</a:t>
            </a:r>
            <a:endParaRPr sz="2000" b="0" i="0" u="none" strike="noStrike" cap="none" dirty="0">
              <a:solidFill>
                <a:schemeClr val="dk1"/>
              </a:solidFill>
              <a:latin typeface="Source Sans Pro"/>
              <a:ea typeface="Source Sans Pro"/>
              <a:cs typeface="Source Sans Pro"/>
              <a:sym typeface="Source Sans Pro"/>
            </a:endParaRPr>
          </a:p>
          <a:p>
            <a:pPr marL="0" marR="0" lvl="0" indent="0" algn="l" rtl="0">
              <a:spcBef>
                <a:spcPts val="0"/>
              </a:spcBef>
              <a:spcAft>
                <a:spcPts val="0"/>
              </a:spcAft>
              <a:buNone/>
            </a:pPr>
            <a:endParaRPr lang="en" sz="2000" dirty="0">
              <a:solidFill>
                <a:schemeClr val="dk1"/>
              </a:solidFill>
              <a:latin typeface="Source Sans Pro"/>
              <a:ea typeface="Source Sans Pro"/>
              <a:cs typeface="Source Sans Pro"/>
              <a:sym typeface="Source Sans Pro"/>
            </a:endParaRPr>
          </a:p>
          <a:p>
            <a:pPr marL="0" marR="0" lvl="0" indent="0" algn="l" rtl="0">
              <a:spcBef>
                <a:spcPts val="0"/>
              </a:spcBef>
              <a:spcAft>
                <a:spcPts val="0"/>
              </a:spcAft>
              <a:buNone/>
            </a:pPr>
            <a:r>
              <a:rPr lang="en" sz="2000" dirty="0">
                <a:solidFill>
                  <a:schemeClr val="dk1"/>
                </a:solidFill>
                <a:latin typeface="Source Sans Pro"/>
                <a:ea typeface="Source Sans Pro"/>
                <a:cs typeface="Source Sans Pro"/>
                <a:sym typeface="Source Sans Pro"/>
              </a:rPr>
              <a:t>May 2022</a:t>
            </a:r>
            <a:endParaRPr sz="1100" dirty="0"/>
          </a:p>
          <a:p>
            <a:pPr marL="0" marR="0" lvl="0" indent="0" algn="l" rtl="0">
              <a:spcBef>
                <a:spcPts val="1800"/>
              </a:spcBef>
              <a:spcAft>
                <a:spcPts val="0"/>
              </a:spcAft>
              <a:buNone/>
            </a:pPr>
            <a:br>
              <a:rPr lang="en" sz="1500" b="0" i="0" u="none" strike="noStrike" cap="none" dirty="0">
                <a:solidFill>
                  <a:schemeClr val="dk1"/>
                </a:solidFill>
                <a:latin typeface="Source Sans Pro"/>
                <a:ea typeface="Source Sans Pro"/>
                <a:cs typeface="Source Sans Pro"/>
                <a:sym typeface="Source Sans Pro"/>
              </a:rPr>
            </a:br>
            <a:endParaRPr sz="1400" b="1" i="0" u="none" strike="noStrike" cap="none" dirty="0">
              <a:solidFill>
                <a:schemeClr val="lt1"/>
              </a:solidFill>
              <a:latin typeface="Source Sans Pro"/>
              <a:ea typeface="Source Sans Pro"/>
              <a:cs typeface="Source Sans Pro"/>
              <a:sym typeface="Source Sans Pro"/>
            </a:endParaRPr>
          </a:p>
        </p:txBody>
      </p:sp>
      <p:pic>
        <p:nvPicPr>
          <p:cNvPr id="2" name="Google Shape;691;p76">
            <a:extLst>
              <a:ext uri="{FF2B5EF4-FFF2-40B4-BE49-F238E27FC236}">
                <a16:creationId xmlns:a16="http://schemas.microsoft.com/office/drawing/2014/main" id="{E4D4A5BC-A9F2-5FE6-FC21-345FC6D17C13}"/>
              </a:ext>
            </a:extLst>
          </p:cNvPr>
          <p:cNvPicPr preferRelativeResize="0"/>
          <p:nvPr/>
        </p:nvPicPr>
        <p:blipFill rotWithShape="1">
          <a:blip r:embed="rId5">
            <a:alphaModFix/>
          </a:blip>
          <a:srcRect/>
          <a:stretch/>
        </p:blipFill>
        <p:spPr>
          <a:xfrm>
            <a:off x="425470" y="4604928"/>
            <a:ext cx="5690935" cy="43754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79433">
            <a:alpha val="0"/>
          </a:srgbClr>
        </a:solidFill>
        <a:effectLst/>
      </p:bgPr>
    </p:bg>
    <p:spTree>
      <p:nvGrpSpPr>
        <p:cNvPr id="1" name="Shape 410"/>
        <p:cNvGrpSpPr/>
        <p:nvPr/>
      </p:nvGrpSpPr>
      <p:grpSpPr>
        <a:xfrm>
          <a:off x="0" y="0"/>
          <a:ext cx="0" cy="0"/>
          <a:chOff x="0" y="0"/>
          <a:chExt cx="0" cy="0"/>
        </a:xfrm>
      </p:grpSpPr>
      <p:sp>
        <p:nvSpPr>
          <p:cNvPr id="411" name="Google Shape;411;p49"/>
          <p:cNvSpPr txBox="1"/>
          <p:nvPr/>
        </p:nvSpPr>
        <p:spPr>
          <a:xfrm>
            <a:off x="1975495" y="198375"/>
            <a:ext cx="4901700" cy="446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 sz="2900">
                <a:solidFill>
                  <a:schemeClr val="dk1"/>
                </a:solidFill>
                <a:latin typeface="Source Sans Pro Black"/>
                <a:ea typeface="Source Sans Pro Black"/>
                <a:cs typeface="Source Sans Pro Black"/>
                <a:sym typeface="Source Sans Pro Black"/>
              </a:rPr>
              <a:t>What happens in practice?</a:t>
            </a:r>
            <a:endParaRPr sz="2900">
              <a:solidFill>
                <a:schemeClr val="dk1"/>
              </a:solidFill>
              <a:latin typeface="Source Sans Pro Black"/>
              <a:ea typeface="Source Sans Pro Black"/>
              <a:cs typeface="Source Sans Pro Black"/>
              <a:sym typeface="Source Sans Pro Black"/>
            </a:endParaRPr>
          </a:p>
        </p:txBody>
      </p:sp>
      <p:sp>
        <p:nvSpPr>
          <p:cNvPr id="412" name="Google Shape;412;p49"/>
          <p:cNvSpPr txBox="1"/>
          <p:nvPr/>
        </p:nvSpPr>
        <p:spPr>
          <a:xfrm>
            <a:off x="1852225" y="927500"/>
            <a:ext cx="4222200" cy="4063500"/>
          </a:xfrm>
          <a:prstGeom prst="rect">
            <a:avLst/>
          </a:prstGeom>
          <a:solidFill>
            <a:srgbClr val="FCE5CD"/>
          </a:solid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Font typeface="Source Sans Pro"/>
              <a:buChar char="●"/>
            </a:pPr>
            <a:r>
              <a:rPr lang="en" sz="1800">
                <a:latin typeface="Source Sans Pro"/>
                <a:ea typeface="Source Sans Pro"/>
                <a:cs typeface="Source Sans Pro"/>
                <a:sym typeface="Source Sans Pro"/>
              </a:rPr>
              <a:t>The publisher presents the author with a Copyright Transfer Agreement (CTA) or Exclusive Licence to Publish (LTP) for signature</a:t>
            </a:r>
            <a:endParaRPr sz="1800">
              <a:latin typeface="Source Sans Pro"/>
              <a:ea typeface="Source Sans Pro"/>
              <a:cs typeface="Source Sans Pro"/>
              <a:sym typeface="Source Sans Pro"/>
            </a:endParaRPr>
          </a:p>
          <a:p>
            <a:pPr marL="457200" lvl="0" indent="-342900" algn="l" rtl="0">
              <a:spcBef>
                <a:spcPts val="0"/>
              </a:spcBef>
              <a:spcAft>
                <a:spcPts val="0"/>
              </a:spcAft>
              <a:buSzPts val="1800"/>
              <a:buFont typeface="Source Sans Pro"/>
              <a:buChar char="●"/>
            </a:pPr>
            <a:r>
              <a:rPr lang="en" sz="1800">
                <a:latin typeface="Source Sans Pro"/>
                <a:ea typeface="Source Sans Pro"/>
                <a:cs typeface="Source Sans Pro"/>
                <a:sym typeface="Source Sans Pro"/>
              </a:rPr>
              <a:t>Includes permission for the publisher to publish the work - legally required for publication</a:t>
            </a:r>
            <a:endParaRPr sz="1800">
              <a:latin typeface="Source Sans Pro"/>
              <a:ea typeface="Source Sans Pro"/>
              <a:cs typeface="Source Sans Pro"/>
              <a:sym typeface="Source Sans Pro"/>
            </a:endParaRPr>
          </a:p>
          <a:p>
            <a:pPr marL="457200" lvl="0" indent="-342900" algn="l" rtl="0">
              <a:spcBef>
                <a:spcPts val="0"/>
              </a:spcBef>
              <a:spcAft>
                <a:spcPts val="0"/>
              </a:spcAft>
              <a:buSzPts val="1800"/>
              <a:buFont typeface="Source Sans Pro"/>
              <a:buChar char="●"/>
            </a:pPr>
            <a:r>
              <a:rPr lang="en" sz="1800">
                <a:latin typeface="Source Sans Pro"/>
                <a:ea typeface="Source Sans Pro"/>
                <a:cs typeface="Source Sans Pro"/>
                <a:sym typeface="Source Sans Pro"/>
              </a:rPr>
              <a:t>BUT….Also includes restrictions on how the author is ‘allowed’ to use the work</a:t>
            </a:r>
            <a:endParaRPr sz="1800">
              <a:latin typeface="Source Sans Pro"/>
              <a:ea typeface="Source Sans Pro"/>
              <a:cs typeface="Source Sans Pro"/>
              <a:sym typeface="Source Sans Pro"/>
            </a:endParaRPr>
          </a:p>
          <a:p>
            <a:pPr marL="457200" lvl="0" indent="-342900" algn="l" rtl="0">
              <a:spcBef>
                <a:spcPts val="0"/>
              </a:spcBef>
              <a:spcAft>
                <a:spcPts val="0"/>
              </a:spcAft>
              <a:buSzPts val="1800"/>
              <a:buFont typeface="Source Sans Pro"/>
              <a:buChar char="●"/>
            </a:pPr>
            <a:r>
              <a:rPr lang="en" sz="1800">
                <a:latin typeface="Source Sans Pro"/>
                <a:ea typeface="Source Sans Pro"/>
                <a:cs typeface="Source Sans Pro"/>
                <a:sym typeface="Source Sans Pro"/>
              </a:rPr>
              <a:t>The author signs the agreement (many do not read)</a:t>
            </a:r>
            <a:endParaRPr sz="1800">
              <a:latin typeface="Source Sans Pro"/>
              <a:ea typeface="Source Sans Pro"/>
              <a:cs typeface="Source Sans Pro"/>
              <a:sym typeface="Source Sans Pro"/>
            </a:endParaRPr>
          </a:p>
          <a:p>
            <a:pPr marL="457200" lvl="0" indent="-342900" algn="l" rtl="0">
              <a:spcBef>
                <a:spcPts val="0"/>
              </a:spcBef>
              <a:spcAft>
                <a:spcPts val="0"/>
              </a:spcAft>
              <a:buSzPts val="1800"/>
              <a:buFont typeface="Source Sans Pro"/>
              <a:buChar char="●"/>
            </a:pPr>
            <a:r>
              <a:rPr lang="en" sz="1800">
                <a:latin typeface="Source Sans Pro"/>
                <a:ea typeface="Source Sans Pro"/>
                <a:cs typeface="Source Sans Pro"/>
                <a:sym typeface="Source Sans Pro"/>
              </a:rPr>
              <a:t>Result: the publisher has taken control of the rights to the work</a:t>
            </a:r>
            <a:endParaRPr sz="1800">
              <a:latin typeface="Source Sans Pro"/>
              <a:ea typeface="Source Sans Pro"/>
              <a:cs typeface="Source Sans Pro"/>
              <a:sym typeface="Source Sans Pro"/>
            </a:endParaRPr>
          </a:p>
        </p:txBody>
      </p:sp>
      <p:sp>
        <p:nvSpPr>
          <p:cNvPr id="413" name="Google Shape;413;p49"/>
          <p:cNvSpPr txBox="1"/>
          <p:nvPr/>
        </p:nvSpPr>
        <p:spPr>
          <a:xfrm>
            <a:off x="7138725" y="198375"/>
            <a:ext cx="1876500" cy="523200"/>
          </a:xfrm>
          <a:prstGeom prst="rect">
            <a:avLst/>
          </a:prstGeom>
          <a:solidFill>
            <a:srgbClr val="FFFF00"/>
          </a:solid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dk1"/>
                </a:solidFill>
              </a:rPr>
              <a:t>Contributor = author(s)</a:t>
            </a:r>
            <a:endParaRPr sz="1100">
              <a:solidFill>
                <a:schemeClr val="dk1"/>
              </a:solidFill>
            </a:endParaRPr>
          </a:p>
          <a:p>
            <a:pPr marL="0" lvl="0" indent="0" algn="l" rtl="0">
              <a:spcBef>
                <a:spcPts val="0"/>
              </a:spcBef>
              <a:spcAft>
                <a:spcPts val="0"/>
              </a:spcAft>
              <a:buNone/>
            </a:pPr>
            <a:r>
              <a:rPr lang="en" sz="1100">
                <a:solidFill>
                  <a:schemeClr val="dk1"/>
                </a:solidFill>
              </a:rPr>
              <a:t>Owner = Wiley</a:t>
            </a:r>
            <a:endParaRPr/>
          </a:p>
        </p:txBody>
      </p:sp>
      <p:sp>
        <p:nvSpPr>
          <p:cNvPr id="414" name="Google Shape;414;p49"/>
          <p:cNvSpPr txBox="1"/>
          <p:nvPr/>
        </p:nvSpPr>
        <p:spPr>
          <a:xfrm>
            <a:off x="6354250" y="1003700"/>
            <a:ext cx="2670000" cy="1816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dk1"/>
                </a:solidFill>
                <a:latin typeface="Source Sans Pro"/>
                <a:ea typeface="Source Sans Pro"/>
                <a:cs typeface="Source Sans Pro"/>
                <a:sym typeface="Source Sans Pro"/>
              </a:rPr>
              <a:t>CTA</a:t>
            </a:r>
            <a:endParaRPr sz="1600" b="1">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r>
              <a:rPr lang="en" sz="1500">
                <a:solidFill>
                  <a:schemeClr val="dk1"/>
                </a:solidFill>
                <a:latin typeface="Source Sans Pro"/>
                <a:ea typeface="Source Sans Pro"/>
                <a:cs typeface="Source Sans Pro"/>
                <a:sym typeface="Source Sans Pro"/>
              </a:rPr>
              <a:t>“The Contributor assigns to the Owner, during the full term of copyright and any extensions or renewals, all copyright in and to the Contribution, and all rights therein…”</a:t>
            </a:r>
            <a:endParaRPr sz="1500"/>
          </a:p>
        </p:txBody>
      </p:sp>
      <p:sp>
        <p:nvSpPr>
          <p:cNvPr id="415" name="Google Shape;415;p49"/>
          <p:cNvSpPr txBox="1"/>
          <p:nvPr/>
        </p:nvSpPr>
        <p:spPr>
          <a:xfrm>
            <a:off x="6332125" y="3079475"/>
            <a:ext cx="2714400" cy="1816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dk1"/>
                </a:solidFill>
                <a:latin typeface="Source Sans Pro"/>
                <a:ea typeface="Source Sans Pro"/>
                <a:cs typeface="Source Sans Pro"/>
                <a:sym typeface="Source Sans Pro"/>
              </a:rPr>
              <a:t>LTP</a:t>
            </a:r>
            <a:endParaRPr sz="1600" b="1">
              <a:solidFill>
                <a:schemeClr val="dk1"/>
              </a:solidFill>
              <a:latin typeface="Source Sans Pro"/>
              <a:ea typeface="Source Sans Pro"/>
              <a:cs typeface="Source Sans Pro"/>
              <a:sym typeface="Source Sans Pro"/>
            </a:endParaRPr>
          </a:p>
          <a:p>
            <a:pPr marL="0" lvl="0" indent="0" algn="l" rtl="0">
              <a:spcBef>
                <a:spcPts val="0"/>
              </a:spcBef>
              <a:spcAft>
                <a:spcPts val="0"/>
              </a:spcAft>
              <a:buNone/>
            </a:pPr>
            <a:r>
              <a:rPr lang="en" sz="1500">
                <a:solidFill>
                  <a:schemeClr val="dk1"/>
                </a:solidFill>
                <a:latin typeface="Source Sans Pro"/>
                <a:ea typeface="Source Sans Pro"/>
                <a:cs typeface="Source Sans Pro"/>
                <a:sym typeface="Source Sans Pro"/>
              </a:rPr>
              <a:t>“The Contributor grants to the Owner an exclusive license of all rights of copyright in the Contribution during the full term of copyright and any extensions or renewals…”</a:t>
            </a:r>
            <a:endParaRPr sz="1500"/>
          </a:p>
        </p:txBody>
      </p:sp>
      <p:pic>
        <p:nvPicPr>
          <p:cNvPr id="416" name="Google Shape;416;p49" descr="Diagram&#10;&#10;Description automatically generated"/>
          <p:cNvPicPr preferRelativeResize="0"/>
          <p:nvPr/>
        </p:nvPicPr>
        <p:blipFill rotWithShape="1">
          <a:blip r:embed="rId3">
            <a:alphaModFix/>
          </a:blip>
          <a:srcRect r="73714"/>
          <a:stretch/>
        </p:blipFill>
        <p:spPr>
          <a:xfrm>
            <a:off x="25" y="0"/>
            <a:ext cx="1713948" cy="2554000"/>
          </a:xfrm>
          <a:prstGeom prst="rect">
            <a:avLst/>
          </a:prstGeom>
          <a:noFill/>
          <a:ln>
            <a:noFill/>
          </a:ln>
        </p:spPr>
      </p:pic>
      <p:pic>
        <p:nvPicPr>
          <p:cNvPr id="417" name="Google Shape;417;p49" descr="Diagram&#10;&#10;Description automatically generated"/>
          <p:cNvPicPr preferRelativeResize="0"/>
          <p:nvPr/>
        </p:nvPicPr>
        <p:blipFill rotWithShape="1">
          <a:blip r:embed="rId3">
            <a:alphaModFix/>
          </a:blip>
          <a:srcRect l="66000" r="7608"/>
          <a:stretch/>
        </p:blipFill>
        <p:spPr>
          <a:xfrm>
            <a:off x="25" y="2554000"/>
            <a:ext cx="1713948" cy="25910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79433"/>
        </a:solidFill>
        <a:effectLst/>
      </p:bgPr>
    </p:bg>
    <p:spTree>
      <p:nvGrpSpPr>
        <p:cNvPr id="1" name="Shape 421"/>
        <p:cNvGrpSpPr/>
        <p:nvPr/>
      </p:nvGrpSpPr>
      <p:grpSpPr>
        <a:xfrm>
          <a:off x="0" y="0"/>
          <a:ext cx="0" cy="0"/>
          <a:chOff x="0" y="0"/>
          <a:chExt cx="0" cy="0"/>
        </a:xfrm>
      </p:grpSpPr>
      <p:pic>
        <p:nvPicPr>
          <p:cNvPr id="422" name="Google Shape;422;p50"/>
          <p:cNvPicPr preferRelativeResize="0"/>
          <p:nvPr/>
        </p:nvPicPr>
        <p:blipFill rotWithShape="1">
          <a:blip r:embed="rId3">
            <a:alphaModFix/>
          </a:blip>
          <a:srcRect/>
          <a:stretch/>
        </p:blipFill>
        <p:spPr>
          <a:xfrm>
            <a:off x="5543550" y="1486202"/>
            <a:ext cx="3600449" cy="3657298"/>
          </a:xfrm>
          <a:prstGeom prst="rect">
            <a:avLst/>
          </a:prstGeom>
          <a:noFill/>
          <a:ln>
            <a:noFill/>
          </a:ln>
        </p:spPr>
      </p:pic>
      <p:pic>
        <p:nvPicPr>
          <p:cNvPr id="423" name="Google Shape;423;p50"/>
          <p:cNvPicPr preferRelativeResize="0"/>
          <p:nvPr/>
        </p:nvPicPr>
        <p:blipFill rotWithShape="1">
          <a:blip r:embed="rId4">
            <a:alphaModFix/>
          </a:blip>
          <a:srcRect/>
          <a:stretch/>
        </p:blipFill>
        <p:spPr>
          <a:xfrm>
            <a:off x="114301" y="90976"/>
            <a:ext cx="4114798" cy="1977675"/>
          </a:xfrm>
          <a:prstGeom prst="rect">
            <a:avLst/>
          </a:prstGeom>
          <a:noFill/>
          <a:ln>
            <a:noFill/>
          </a:ln>
        </p:spPr>
      </p:pic>
      <p:sp>
        <p:nvSpPr>
          <p:cNvPr id="424" name="Google Shape;424;p50"/>
          <p:cNvSpPr txBox="1"/>
          <p:nvPr/>
        </p:nvSpPr>
        <p:spPr>
          <a:xfrm>
            <a:off x="653300" y="2571751"/>
            <a:ext cx="5143500" cy="1031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 sz="2600" b="1" dirty="0">
                <a:solidFill>
                  <a:schemeClr val="accent5"/>
                </a:solidFill>
                <a:latin typeface="Source Sans Pro"/>
                <a:ea typeface="Source Sans Pro"/>
                <a:cs typeface="Source Sans Pro"/>
                <a:sym typeface="Source Sans Pro"/>
              </a:rPr>
              <a:t>Part 3 </a:t>
            </a:r>
            <a:br>
              <a:rPr lang="en" sz="2600" b="1" dirty="0">
                <a:solidFill>
                  <a:schemeClr val="dk1"/>
                </a:solidFill>
                <a:latin typeface="Source Sans Pro"/>
                <a:ea typeface="Source Sans Pro"/>
                <a:cs typeface="Source Sans Pro"/>
                <a:sym typeface="Source Sans Pro"/>
              </a:rPr>
            </a:br>
            <a:r>
              <a:rPr lang="en" sz="2600" b="1" dirty="0">
                <a:solidFill>
                  <a:schemeClr val="dk1"/>
                </a:solidFill>
                <a:latin typeface="Source Sans Pro"/>
                <a:ea typeface="Source Sans Pro"/>
                <a:cs typeface="Source Sans Pro"/>
                <a:sym typeface="Source Sans Pro"/>
              </a:rPr>
              <a:t>Plan S Rights Retention Strategy</a:t>
            </a:r>
            <a:br>
              <a:rPr lang="en" sz="1600" b="0" i="0" u="none" strike="noStrike" cap="none" dirty="0">
                <a:solidFill>
                  <a:schemeClr val="dk1"/>
                </a:solidFill>
                <a:latin typeface="Source Sans Pro"/>
                <a:ea typeface="Source Sans Pro"/>
                <a:cs typeface="Source Sans Pro"/>
                <a:sym typeface="Source Sans Pro"/>
              </a:rPr>
            </a:br>
            <a:endParaRPr sz="1500" b="1" i="0" u="none" strike="noStrike" cap="none" dirty="0">
              <a:solidFill>
                <a:schemeClr val="lt1"/>
              </a:solidFill>
              <a:latin typeface="Source Sans Pro"/>
              <a:ea typeface="Source Sans Pro"/>
              <a:cs typeface="Source Sans Pro"/>
              <a:sym typeface="Source Sans Pr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8"/>
        <p:cNvGrpSpPr/>
        <p:nvPr/>
      </p:nvGrpSpPr>
      <p:grpSpPr>
        <a:xfrm>
          <a:off x="0" y="0"/>
          <a:ext cx="0" cy="0"/>
          <a:chOff x="0" y="0"/>
          <a:chExt cx="0" cy="0"/>
        </a:xfrm>
      </p:grpSpPr>
      <p:sp>
        <p:nvSpPr>
          <p:cNvPr id="429" name="Google Shape;429;p51"/>
          <p:cNvSpPr txBox="1">
            <a:spLocks noGrp="1"/>
          </p:cNvSpPr>
          <p:nvPr>
            <p:ph type="dt" idx="10"/>
          </p:nvPr>
        </p:nvSpPr>
        <p:spPr>
          <a:xfrm>
            <a:off x="1693069" y="4767264"/>
            <a:ext cx="1314450" cy="273844"/>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May 2021</a:t>
            </a:r>
            <a:endParaRPr/>
          </a:p>
        </p:txBody>
      </p:sp>
      <p:sp>
        <p:nvSpPr>
          <p:cNvPr id="430" name="Google Shape;430;p51"/>
          <p:cNvSpPr txBox="1">
            <a:spLocks noGrp="1"/>
          </p:cNvSpPr>
          <p:nvPr>
            <p:ph type="ftr" idx="11"/>
          </p:nvPr>
        </p:nvSpPr>
        <p:spPr>
          <a:xfrm>
            <a:off x="2743200" y="4767263"/>
            <a:ext cx="3657600" cy="273844"/>
          </a:xfrm>
          <a:prstGeom prst="rect">
            <a:avLst/>
          </a:prstGeom>
          <a:noFill/>
          <a:ln>
            <a:noFill/>
          </a:ln>
        </p:spPr>
        <p:txBody>
          <a:bodyPr spcFirstLastPara="1" wrap="square" lIns="68575" tIns="34275" rIns="68575" bIns="34275" anchor="ctr" anchorCtr="0">
            <a:noAutofit/>
          </a:bodyPr>
          <a:lstStyle/>
          <a:p>
            <a:pPr marL="0" lvl="0" indent="0" algn="ctr" rtl="0">
              <a:lnSpc>
                <a:spcPct val="98727"/>
              </a:lnSpc>
              <a:spcBef>
                <a:spcPts val="0"/>
              </a:spcBef>
              <a:spcAft>
                <a:spcPts val="0"/>
              </a:spcAft>
              <a:buNone/>
            </a:pPr>
            <a:r>
              <a:rPr lang="en">
                <a:solidFill>
                  <a:srgbClr val="F47115"/>
                </a:solidFill>
              </a:rPr>
              <a:t>cOAlition S</a:t>
            </a:r>
            <a:endParaRPr/>
          </a:p>
        </p:txBody>
      </p:sp>
      <p:sp>
        <p:nvSpPr>
          <p:cNvPr id="431" name="Google Shape;431;p51"/>
          <p:cNvSpPr txBox="1">
            <a:spLocks noGrp="1"/>
          </p:cNvSpPr>
          <p:nvPr>
            <p:ph type="sldNum" idx="12"/>
          </p:nvPr>
        </p:nvSpPr>
        <p:spPr>
          <a:xfrm>
            <a:off x="7086600" y="4755107"/>
            <a:ext cx="16002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solidFill>
                  <a:srgbClr val="F47115"/>
                </a:solidFill>
              </a:rPr>
              <a:t>12</a:t>
            </a:fld>
            <a:endParaRPr>
              <a:solidFill>
                <a:srgbClr val="F47115"/>
              </a:solidFill>
            </a:endParaRPr>
          </a:p>
        </p:txBody>
      </p:sp>
      <p:sp>
        <p:nvSpPr>
          <p:cNvPr id="432" name="Google Shape;432;p51"/>
          <p:cNvSpPr txBox="1"/>
          <p:nvPr/>
        </p:nvSpPr>
        <p:spPr>
          <a:xfrm>
            <a:off x="2350294" y="38962"/>
            <a:ext cx="7169294" cy="86562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 sz="2900">
                <a:solidFill>
                  <a:srgbClr val="F47115"/>
                </a:solidFill>
                <a:latin typeface="Source Sans Pro Black"/>
                <a:ea typeface="Source Sans Pro Black"/>
                <a:cs typeface="Source Sans Pro Black"/>
                <a:sym typeface="Source Sans Pro Black"/>
              </a:rPr>
              <a:t>Rights Retention Strategy (RRS)</a:t>
            </a:r>
            <a:br>
              <a:rPr lang="en" sz="2900">
                <a:solidFill>
                  <a:srgbClr val="F47115"/>
                </a:solidFill>
                <a:latin typeface="Source Sans Pro Black"/>
                <a:ea typeface="Source Sans Pro Black"/>
                <a:cs typeface="Source Sans Pro Black"/>
                <a:sym typeface="Source Sans Pro Black"/>
              </a:rPr>
            </a:br>
            <a:r>
              <a:rPr lang="en" sz="2700">
                <a:solidFill>
                  <a:srgbClr val="595959"/>
                </a:solidFill>
                <a:latin typeface="Source Sans Pro Black"/>
                <a:ea typeface="Source Sans Pro Black"/>
                <a:cs typeface="Source Sans Pro Black"/>
                <a:sym typeface="Source Sans Pro Black"/>
              </a:rPr>
              <a:t>The principle</a:t>
            </a:r>
            <a:endParaRPr sz="2900">
              <a:solidFill>
                <a:srgbClr val="595959"/>
              </a:solidFill>
              <a:latin typeface="Source Sans Pro Black"/>
              <a:ea typeface="Source Sans Pro Black"/>
              <a:cs typeface="Source Sans Pro Black"/>
              <a:sym typeface="Source Sans Pro Black"/>
            </a:endParaRPr>
          </a:p>
        </p:txBody>
      </p:sp>
      <p:sp>
        <p:nvSpPr>
          <p:cNvPr id="433" name="Google Shape;433;p51"/>
          <p:cNvSpPr txBox="1"/>
          <p:nvPr/>
        </p:nvSpPr>
        <p:spPr>
          <a:xfrm>
            <a:off x="2350300" y="967750"/>
            <a:ext cx="6286500" cy="3963600"/>
          </a:xfrm>
          <a:prstGeom prst="rect">
            <a:avLst/>
          </a:prstGeom>
          <a:noFill/>
          <a:ln>
            <a:noFill/>
          </a:ln>
        </p:spPr>
        <p:txBody>
          <a:bodyPr spcFirstLastPara="1" wrap="square" lIns="68575" tIns="34275" rIns="68575" bIns="34275" anchor="t" anchorCtr="0">
            <a:spAutoFit/>
          </a:bodyPr>
          <a:lstStyle/>
          <a:p>
            <a:pPr marL="254000" marR="0" lvl="0" indent="-260350" algn="l" rtl="0">
              <a:spcBef>
                <a:spcPts val="0"/>
              </a:spcBef>
              <a:spcAft>
                <a:spcPts val="0"/>
              </a:spcAft>
              <a:buClr>
                <a:schemeClr val="dk1"/>
              </a:buClr>
              <a:buSzPts val="1700"/>
              <a:buFont typeface="Source Sans Pro"/>
              <a:buChar char="•"/>
            </a:pPr>
            <a:r>
              <a:rPr lang="en" sz="1700" b="1">
                <a:solidFill>
                  <a:schemeClr val="dk1"/>
                </a:solidFill>
                <a:latin typeface="Source Sans Pro"/>
                <a:ea typeface="Source Sans Pro"/>
                <a:cs typeface="Source Sans Pro"/>
                <a:sym typeface="Source Sans Pro"/>
              </a:rPr>
              <a:t>The RRS is based on a simple principle: </a:t>
            </a:r>
            <a:br>
              <a:rPr lang="en" sz="1700">
                <a:solidFill>
                  <a:schemeClr val="dk1"/>
                </a:solidFill>
                <a:latin typeface="Source Sans Pro"/>
                <a:ea typeface="Source Sans Pro"/>
                <a:cs typeface="Source Sans Pro"/>
                <a:sym typeface="Source Sans Pro"/>
              </a:rPr>
            </a:br>
            <a:r>
              <a:rPr lang="en" sz="1700">
                <a:solidFill>
                  <a:schemeClr val="dk1"/>
                </a:solidFill>
                <a:latin typeface="Source Sans Pro"/>
                <a:ea typeface="Source Sans Pro"/>
                <a:cs typeface="Source Sans Pro"/>
                <a:sym typeface="Source Sans Pro"/>
              </a:rPr>
              <a:t>The peer-reviewed Author Accepted manuscript (AAM) is the intellectual creation of the authors and belongs to them.</a:t>
            </a:r>
            <a:endParaRPr sz="1100"/>
          </a:p>
          <a:p>
            <a:pPr marL="254000" marR="0" lvl="0" indent="-152400" algn="l" rtl="0">
              <a:spcBef>
                <a:spcPts val="0"/>
              </a:spcBef>
              <a:spcAft>
                <a:spcPts val="0"/>
              </a:spcAft>
              <a:buClr>
                <a:schemeClr val="dk1"/>
              </a:buClr>
              <a:buSzPts val="1700"/>
              <a:buFont typeface="Source Sans Pro"/>
              <a:buNone/>
            </a:pPr>
            <a:endParaRPr sz="1100">
              <a:solidFill>
                <a:schemeClr val="dk1"/>
              </a:solidFill>
              <a:latin typeface="Source Sans Pro"/>
              <a:ea typeface="Source Sans Pro"/>
              <a:cs typeface="Source Sans Pro"/>
              <a:sym typeface="Source Sans Pro"/>
            </a:endParaRPr>
          </a:p>
          <a:p>
            <a:pPr marL="254000" marR="0" lvl="0" indent="-260350" algn="l" rtl="0">
              <a:spcBef>
                <a:spcPts val="0"/>
              </a:spcBef>
              <a:spcAft>
                <a:spcPts val="0"/>
              </a:spcAft>
              <a:buClr>
                <a:schemeClr val="dk1"/>
              </a:buClr>
              <a:buSzPts val="1700"/>
              <a:buFont typeface="Source Sans Pro"/>
              <a:buChar char="•"/>
            </a:pPr>
            <a:r>
              <a:rPr lang="en" sz="1700">
                <a:solidFill>
                  <a:schemeClr val="dk1"/>
                </a:solidFill>
                <a:latin typeface="Source Sans Pro"/>
                <a:ea typeface="Source Sans Pro"/>
                <a:cs typeface="Source Sans Pro"/>
                <a:sym typeface="Source Sans Pro"/>
              </a:rPr>
              <a:t>To assert ownership, the author – as the original copyright holder – applies a CC BY licence to the AAM arising from their submission.</a:t>
            </a:r>
            <a:endParaRPr sz="1100"/>
          </a:p>
          <a:p>
            <a:pPr marL="254000" marR="0" lvl="0" indent="-152400" algn="l" rtl="0">
              <a:spcBef>
                <a:spcPts val="0"/>
              </a:spcBef>
              <a:spcAft>
                <a:spcPts val="0"/>
              </a:spcAft>
              <a:buClr>
                <a:schemeClr val="dk1"/>
              </a:buClr>
              <a:buSzPts val="1700"/>
              <a:buFont typeface="Source Sans Pro"/>
              <a:buNone/>
            </a:pPr>
            <a:endParaRPr sz="1000">
              <a:solidFill>
                <a:schemeClr val="dk1"/>
              </a:solidFill>
              <a:latin typeface="Source Sans Pro"/>
              <a:ea typeface="Source Sans Pro"/>
              <a:cs typeface="Source Sans Pro"/>
              <a:sym typeface="Source Sans Pro"/>
            </a:endParaRPr>
          </a:p>
          <a:p>
            <a:pPr marL="254000" marR="0" lvl="0" indent="-260350" algn="l" rtl="0">
              <a:spcBef>
                <a:spcPts val="0"/>
              </a:spcBef>
              <a:spcAft>
                <a:spcPts val="0"/>
              </a:spcAft>
              <a:buClr>
                <a:schemeClr val="dk1"/>
              </a:buClr>
              <a:buSzPts val="1700"/>
              <a:buFont typeface="Source Sans Pro"/>
              <a:buChar char="•"/>
            </a:pPr>
            <a:r>
              <a:rPr lang="en" sz="1700">
                <a:solidFill>
                  <a:schemeClr val="dk1"/>
                </a:solidFill>
                <a:latin typeface="Source Sans Pro"/>
                <a:ea typeface="Source Sans Pro"/>
                <a:cs typeface="Source Sans Pro"/>
                <a:sym typeface="Source Sans Pro"/>
              </a:rPr>
              <a:t>Delivering publication services does not entitle publishers to ownership of the AAM, which remains the intellectual property of the author. Publication services should be paid for, but not with ownership of the AAM.</a:t>
            </a:r>
            <a:endParaRPr sz="1100"/>
          </a:p>
          <a:p>
            <a:pPr marL="254000" marR="0" lvl="0" indent="-152400" algn="l" rtl="0">
              <a:spcBef>
                <a:spcPts val="0"/>
              </a:spcBef>
              <a:spcAft>
                <a:spcPts val="0"/>
              </a:spcAft>
              <a:buClr>
                <a:schemeClr val="dk1"/>
              </a:buClr>
              <a:buSzPts val="1700"/>
              <a:buFont typeface="Source Sans Pro"/>
              <a:buNone/>
            </a:pPr>
            <a:endParaRPr sz="1100">
              <a:solidFill>
                <a:schemeClr val="dk1"/>
              </a:solidFill>
              <a:latin typeface="Source Sans Pro"/>
              <a:ea typeface="Source Sans Pro"/>
              <a:cs typeface="Source Sans Pro"/>
              <a:sym typeface="Source Sans Pro"/>
            </a:endParaRPr>
          </a:p>
          <a:p>
            <a:pPr marL="254000" marR="0" lvl="0" indent="-260350" algn="l" rtl="0">
              <a:spcBef>
                <a:spcPts val="0"/>
              </a:spcBef>
              <a:spcAft>
                <a:spcPts val="0"/>
              </a:spcAft>
              <a:buClr>
                <a:schemeClr val="dk1"/>
              </a:buClr>
              <a:buSzPts val="1700"/>
              <a:buFont typeface="Source Sans Pro"/>
              <a:buChar char="•"/>
            </a:pPr>
            <a:r>
              <a:rPr lang="en" sz="1700">
                <a:solidFill>
                  <a:schemeClr val="dk1"/>
                </a:solidFill>
                <a:latin typeface="Source Sans Pro"/>
                <a:ea typeface="Source Sans Pro"/>
                <a:cs typeface="Source Sans Pro"/>
                <a:sym typeface="Source Sans Pro"/>
              </a:rPr>
              <a:t>Funders and universities should ensure that their researchers are not deprived of essential intellectual property rights, a valuable asset.</a:t>
            </a:r>
            <a:endParaRPr sz="1500">
              <a:solidFill>
                <a:schemeClr val="dk1"/>
              </a:solidFill>
              <a:latin typeface="Source Sans Pro"/>
              <a:ea typeface="Source Sans Pro"/>
              <a:cs typeface="Source Sans Pro"/>
              <a:sym typeface="Source Sans Pro"/>
            </a:endParaRPr>
          </a:p>
        </p:txBody>
      </p:sp>
      <p:pic>
        <p:nvPicPr>
          <p:cNvPr id="434" name="Google Shape;434;p51" descr="Diagram&#10;&#10;Description automatically generated"/>
          <p:cNvPicPr preferRelativeResize="0"/>
          <p:nvPr/>
        </p:nvPicPr>
        <p:blipFill rotWithShape="1">
          <a:blip r:embed="rId3">
            <a:alphaModFix/>
          </a:blip>
          <a:srcRect r="66863"/>
          <a:stretch/>
        </p:blipFill>
        <p:spPr>
          <a:xfrm>
            <a:off x="19708" y="-1561"/>
            <a:ext cx="2094842" cy="2504971"/>
          </a:xfrm>
          <a:prstGeom prst="rect">
            <a:avLst/>
          </a:prstGeom>
          <a:noFill/>
          <a:ln>
            <a:noFill/>
          </a:ln>
        </p:spPr>
      </p:pic>
      <p:pic>
        <p:nvPicPr>
          <p:cNvPr id="435" name="Google Shape;435;p51" descr="Diagram&#10;&#10;Description automatically generated"/>
          <p:cNvPicPr preferRelativeResize="0"/>
          <p:nvPr/>
        </p:nvPicPr>
        <p:blipFill rotWithShape="1">
          <a:blip r:embed="rId3">
            <a:alphaModFix/>
          </a:blip>
          <a:srcRect l="66001" r="1438"/>
          <a:stretch/>
        </p:blipFill>
        <p:spPr>
          <a:xfrm>
            <a:off x="1" y="2552453"/>
            <a:ext cx="2114550" cy="2573311"/>
          </a:xfrm>
          <a:prstGeom prst="rect">
            <a:avLst/>
          </a:prstGeom>
          <a:noFill/>
          <a:ln>
            <a:noFill/>
          </a:ln>
        </p:spPr>
      </p:pic>
      <p:pic>
        <p:nvPicPr>
          <p:cNvPr id="436" name="Google Shape;436;p51" descr="Diagram&#10;&#10;Description automatically generated with medium confidence"/>
          <p:cNvPicPr preferRelativeResize="0"/>
          <p:nvPr/>
        </p:nvPicPr>
        <p:blipFill rotWithShape="1">
          <a:blip r:embed="rId4">
            <a:alphaModFix/>
          </a:blip>
          <a:srcRect l="-50" t="12500" r="49" b="29538"/>
          <a:stretch/>
        </p:blipFill>
        <p:spPr>
          <a:xfrm rot="-5400000">
            <a:off x="-1453878" y="1453879"/>
            <a:ext cx="5143749" cy="223599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0"/>
        <p:cNvGrpSpPr/>
        <p:nvPr/>
      </p:nvGrpSpPr>
      <p:grpSpPr>
        <a:xfrm>
          <a:off x="0" y="0"/>
          <a:ext cx="0" cy="0"/>
          <a:chOff x="0" y="0"/>
          <a:chExt cx="0" cy="0"/>
        </a:xfrm>
      </p:grpSpPr>
      <p:sp>
        <p:nvSpPr>
          <p:cNvPr id="441" name="Google Shape;441;p52"/>
          <p:cNvSpPr txBox="1">
            <a:spLocks noGrp="1"/>
          </p:cNvSpPr>
          <p:nvPr>
            <p:ph type="dt" idx="10"/>
          </p:nvPr>
        </p:nvSpPr>
        <p:spPr>
          <a:xfrm>
            <a:off x="1693069" y="4767264"/>
            <a:ext cx="1314450" cy="273844"/>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May 2021</a:t>
            </a:r>
            <a:endParaRPr/>
          </a:p>
        </p:txBody>
      </p:sp>
      <p:sp>
        <p:nvSpPr>
          <p:cNvPr id="442" name="Google Shape;442;p52"/>
          <p:cNvSpPr txBox="1">
            <a:spLocks noGrp="1"/>
          </p:cNvSpPr>
          <p:nvPr>
            <p:ph type="ftr" idx="11"/>
          </p:nvPr>
        </p:nvSpPr>
        <p:spPr>
          <a:xfrm>
            <a:off x="2743200" y="4767263"/>
            <a:ext cx="3657600" cy="273844"/>
          </a:xfrm>
          <a:prstGeom prst="rect">
            <a:avLst/>
          </a:prstGeom>
          <a:noFill/>
          <a:ln>
            <a:noFill/>
          </a:ln>
        </p:spPr>
        <p:txBody>
          <a:bodyPr spcFirstLastPara="1" wrap="square" lIns="68575" tIns="34275" rIns="68575" bIns="34275" anchor="ctr" anchorCtr="0">
            <a:noAutofit/>
          </a:bodyPr>
          <a:lstStyle/>
          <a:p>
            <a:pPr marL="0" lvl="0" indent="0" algn="ctr" rtl="0">
              <a:lnSpc>
                <a:spcPct val="98727"/>
              </a:lnSpc>
              <a:spcBef>
                <a:spcPts val="0"/>
              </a:spcBef>
              <a:spcAft>
                <a:spcPts val="0"/>
              </a:spcAft>
              <a:buNone/>
            </a:pPr>
            <a:r>
              <a:rPr lang="en">
                <a:solidFill>
                  <a:srgbClr val="F47115"/>
                </a:solidFill>
              </a:rPr>
              <a:t>cOAlition S</a:t>
            </a:r>
            <a:endParaRPr/>
          </a:p>
        </p:txBody>
      </p:sp>
      <p:sp>
        <p:nvSpPr>
          <p:cNvPr id="443" name="Google Shape;443;p52"/>
          <p:cNvSpPr txBox="1">
            <a:spLocks noGrp="1"/>
          </p:cNvSpPr>
          <p:nvPr>
            <p:ph type="sldNum" idx="12"/>
          </p:nvPr>
        </p:nvSpPr>
        <p:spPr>
          <a:xfrm>
            <a:off x="7086600" y="4755107"/>
            <a:ext cx="16002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solidFill>
                  <a:srgbClr val="F47115"/>
                </a:solidFill>
              </a:rPr>
              <a:t>13</a:t>
            </a:fld>
            <a:endParaRPr>
              <a:solidFill>
                <a:srgbClr val="F47115"/>
              </a:solidFill>
            </a:endParaRPr>
          </a:p>
        </p:txBody>
      </p:sp>
      <p:sp>
        <p:nvSpPr>
          <p:cNvPr id="444" name="Google Shape;444;p52"/>
          <p:cNvSpPr txBox="1"/>
          <p:nvPr/>
        </p:nvSpPr>
        <p:spPr>
          <a:xfrm>
            <a:off x="2350294" y="38962"/>
            <a:ext cx="7169294" cy="86562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 sz="2900">
                <a:solidFill>
                  <a:srgbClr val="F47115"/>
                </a:solidFill>
                <a:latin typeface="Source Sans Pro Black"/>
                <a:ea typeface="Source Sans Pro Black"/>
                <a:cs typeface="Source Sans Pro Black"/>
                <a:sym typeface="Source Sans Pro Black"/>
              </a:rPr>
              <a:t>Rights Retention Strategy (RRS)</a:t>
            </a:r>
            <a:br>
              <a:rPr lang="en" sz="2900">
                <a:solidFill>
                  <a:srgbClr val="F47115"/>
                </a:solidFill>
                <a:latin typeface="Source Sans Pro Black"/>
                <a:ea typeface="Source Sans Pro Black"/>
                <a:cs typeface="Source Sans Pro Black"/>
                <a:sym typeface="Source Sans Pro Black"/>
              </a:rPr>
            </a:br>
            <a:r>
              <a:rPr lang="en" sz="2700">
                <a:solidFill>
                  <a:srgbClr val="595959"/>
                </a:solidFill>
                <a:latin typeface="Source Sans Pro Black"/>
                <a:ea typeface="Source Sans Pro Black"/>
                <a:cs typeface="Source Sans Pro Black"/>
                <a:sym typeface="Source Sans Pro Black"/>
              </a:rPr>
              <a:t>Objectives</a:t>
            </a:r>
            <a:endParaRPr sz="2900">
              <a:solidFill>
                <a:srgbClr val="595959"/>
              </a:solidFill>
              <a:latin typeface="Source Sans Pro Black"/>
              <a:ea typeface="Source Sans Pro Black"/>
              <a:cs typeface="Source Sans Pro Black"/>
              <a:sym typeface="Source Sans Pro Black"/>
            </a:endParaRPr>
          </a:p>
        </p:txBody>
      </p:sp>
      <p:sp>
        <p:nvSpPr>
          <p:cNvPr id="445" name="Google Shape;445;p52"/>
          <p:cNvSpPr txBox="1"/>
          <p:nvPr/>
        </p:nvSpPr>
        <p:spPr>
          <a:xfrm>
            <a:off x="2342850" y="909575"/>
            <a:ext cx="6655500" cy="3871200"/>
          </a:xfrm>
          <a:prstGeom prst="rect">
            <a:avLst/>
          </a:prstGeom>
          <a:noFill/>
          <a:ln>
            <a:noFill/>
          </a:ln>
        </p:spPr>
        <p:txBody>
          <a:bodyPr spcFirstLastPara="1" wrap="square" lIns="68575" tIns="34275" rIns="68575" bIns="34275" anchor="t" anchorCtr="0">
            <a:spAutoFit/>
          </a:bodyPr>
          <a:lstStyle/>
          <a:p>
            <a:pPr marL="254000" marR="0" lvl="0" indent="-260350" algn="l" rtl="0">
              <a:spcBef>
                <a:spcPts val="0"/>
              </a:spcBef>
              <a:spcAft>
                <a:spcPts val="0"/>
              </a:spcAft>
              <a:buClr>
                <a:schemeClr val="dk1"/>
              </a:buClr>
              <a:buSzPts val="1700"/>
              <a:buFont typeface="Source Sans Pro"/>
              <a:buChar char="•"/>
            </a:pPr>
            <a:r>
              <a:rPr lang="en" sz="1700" b="1">
                <a:solidFill>
                  <a:schemeClr val="dk1"/>
                </a:solidFill>
                <a:latin typeface="Source Sans Pro"/>
                <a:ea typeface="Source Sans Pro"/>
                <a:cs typeface="Source Sans Pro"/>
                <a:sym typeface="Source Sans Pro"/>
              </a:rPr>
              <a:t>Main objective: </a:t>
            </a:r>
            <a:br>
              <a:rPr lang="en" sz="1700">
                <a:solidFill>
                  <a:schemeClr val="dk1"/>
                </a:solidFill>
                <a:latin typeface="Source Sans Pro"/>
                <a:ea typeface="Source Sans Pro"/>
                <a:cs typeface="Source Sans Pro"/>
                <a:sym typeface="Source Sans Pro"/>
              </a:rPr>
            </a:br>
            <a:r>
              <a:rPr lang="en" sz="1700">
                <a:solidFill>
                  <a:schemeClr val="dk1"/>
                </a:solidFill>
                <a:latin typeface="Source Sans Pro"/>
                <a:ea typeface="Source Sans Pro"/>
                <a:cs typeface="Source Sans Pro"/>
                <a:sym typeface="Source Sans Pro"/>
              </a:rPr>
              <a:t>All research funded by cOAlition S organisations is OA with zero embargo + CC BY licence</a:t>
            </a:r>
            <a:endParaRPr sz="1700">
              <a:solidFill>
                <a:schemeClr val="dk1"/>
              </a:solidFill>
              <a:latin typeface="Source Sans Pro"/>
              <a:ea typeface="Source Sans Pro"/>
              <a:cs typeface="Source Sans Pro"/>
              <a:sym typeface="Source Sans Pro"/>
            </a:endParaRPr>
          </a:p>
          <a:p>
            <a:pPr marL="0" marR="0" lvl="0" indent="0" algn="l" rtl="0">
              <a:spcBef>
                <a:spcPts val="0"/>
              </a:spcBef>
              <a:spcAft>
                <a:spcPts val="0"/>
              </a:spcAft>
              <a:buNone/>
            </a:pPr>
            <a:endParaRPr sz="800">
              <a:solidFill>
                <a:schemeClr val="dk1"/>
              </a:solidFill>
              <a:latin typeface="Source Sans Pro"/>
              <a:ea typeface="Source Sans Pro"/>
              <a:cs typeface="Source Sans Pro"/>
              <a:sym typeface="Source Sans Pro"/>
            </a:endParaRPr>
          </a:p>
          <a:p>
            <a:pPr marL="254000" marR="0" lvl="0" indent="-260350" algn="l" rtl="0">
              <a:spcBef>
                <a:spcPts val="0"/>
              </a:spcBef>
              <a:spcAft>
                <a:spcPts val="0"/>
              </a:spcAft>
              <a:buClr>
                <a:schemeClr val="dk1"/>
              </a:buClr>
              <a:buSzPts val="1700"/>
              <a:buFont typeface="Source Sans Pro"/>
              <a:buChar char="•"/>
            </a:pPr>
            <a:r>
              <a:rPr lang="en" sz="1700" b="1">
                <a:solidFill>
                  <a:schemeClr val="dk1"/>
                </a:solidFill>
                <a:latin typeface="Source Sans Pro"/>
                <a:ea typeface="Source Sans Pro"/>
                <a:cs typeface="Source Sans Pro"/>
                <a:sym typeface="Source Sans Pro"/>
              </a:rPr>
              <a:t>Author ownership and control: </a:t>
            </a:r>
            <a:br>
              <a:rPr lang="en" sz="1700">
                <a:solidFill>
                  <a:schemeClr val="dk1"/>
                </a:solidFill>
                <a:latin typeface="Source Sans Pro"/>
                <a:ea typeface="Source Sans Pro"/>
                <a:cs typeface="Source Sans Pro"/>
                <a:sym typeface="Source Sans Pro"/>
              </a:rPr>
            </a:br>
            <a:r>
              <a:rPr lang="en" sz="1700" b="1">
                <a:solidFill>
                  <a:schemeClr val="dk1"/>
                </a:solidFill>
                <a:latin typeface="Source Sans Pro"/>
                <a:ea typeface="Source Sans Pro"/>
                <a:cs typeface="Source Sans Pro"/>
                <a:sym typeface="Source Sans Pro"/>
              </a:rPr>
              <a:t>Empower researchers </a:t>
            </a:r>
            <a:r>
              <a:rPr lang="en" sz="1700">
                <a:solidFill>
                  <a:schemeClr val="dk1"/>
                </a:solidFill>
                <a:latin typeface="Source Sans Pro"/>
                <a:ea typeface="Source Sans Pro"/>
                <a:cs typeface="Source Sans Pro"/>
                <a:sym typeface="Source Sans Pro"/>
              </a:rPr>
              <a:t>working with a cOAlition S funder to retain sufficient intellectual property rights to their Author Accepted Manuscript (AAM).</a:t>
            </a:r>
            <a:br>
              <a:rPr lang="en" sz="1700">
                <a:solidFill>
                  <a:schemeClr val="dk1"/>
                </a:solidFill>
                <a:latin typeface="Source Sans Pro"/>
                <a:ea typeface="Source Sans Pro"/>
                <a:cs typeface="Source Sans Pro"/>
                <a:sym typeface="Source Sans Pro"/>
              </a:rPr>
            </a:br>
            <a:endParaRPr sz="900">
              <a:solidFill>
                <a:schemeClr val="dk1"/>
              </a:solidFill>
              <a:latin typeface="Source Sans Pro"/>
              <a:ea typeface="Source Sans Pro"/>
              <a:cs typeface="Source Sans Pro"/>
              <a:sym typeface="Source Sans Pro"/>
            </a:endParaRPr>
          </a:p>
          <a:p>
            <a:pPr marL="254000" marR="0" lvl="0" indent="-260350" algn="l" rtl="0">
              <a:spcBef>
                <a:spcPts val="0"/>
              </a:spcBef>
              <a:spcAft>
                <a:spcPts val="0"/>
              </a:spcAft>
              <a:buClr>
                <a:schemeClr val="dk1"/>
              </a:buClr>
              <a:buSzPts val="1700"/>
              <a:buFont typeface="Source Sans Pro"/>
              <a:buChar char="•"/>
            </a:pPr>
            <a:r>
              <a:rPr lang="en" sz="1700" b="1">
                <a:solidFill>
                  <a:schemeClr val="dk1"/>
                </a:solidFill>
                <a:latin typeface="Source Sans Pro"/>
                <a:ea typeface="Source Sans Pro"/>
                <a:cs typeface="Source Sans Pro"/>
                <a:sym typeface="Source Sans Pro"/>
              </a:rPr>
              <a:t>Global access: </a:t>
            </a:r>
            <a:br>
              <a:rPr lang="en" sz="1700">
                <a:solidFill>
                  <a:schemeClr val="dk1"/>
                </a:solidFill>
                <a:latin typeface="Source Sans Pro"/>
                <a:ea typeface="Source Sans Pro"/>
                <a:cs typeface="Source Sans Pro"/>
                <a:sym typeface="Source Sans Pro"/>
              </a:rPr>
            </a:br>
            <a:r>
              <a:rPr lang="en" sz="1700">
                <a:solidFill>
                  <a:schemeClr val="dk1"/>
                </a:solidFill>
                <a:latin typeface="Source Sans Pro"/>
                <a:ea typeface="Source Sans Pro"/>
                <a:cs typeface="Source Sans Pro"/>
                <a:sym typeface="Source Sans Pro"/>
              </a:rPr>
              <a:t>Authors who own the rights to their AAM share it in a repository.</a:t>
            </a:r>
            <a:endParaRPr sz="1100"/>
          </a:p>
          <a:p>
            <a:pPr marL="254000" marR="0" lvl="0" indent="-190500" algn="l" rtl="0">
              <a:spcBef>
                <a:spcPts val="0"/>
              </a:spcBef>
              <a:spcAft>
                <a:spcPts val="0"/>
              </a:spcAft>
              <a:buClr>
                <a:schemeClr val="dk1"/>
              </a:buClr>
              <a:buSzPts val="900"/>
              <a:buFont typeface="Source Sans Pro"/>
              <a:buNone/>
            </a:pPr>
            <a:endParaRPr sz="900">
              <a:solidFill>
                <a:schemeClr val="dk1"/>
              </a:solidFill>
              <a:latin typeface="Source Sans Pro"/>
              <a:ea typeface="Source Sans Pro"/>
              <a:cs typeface="Source Sans Pro"/>
              <a:sym typeface="Source Sans Pro"/>
            </a:endParaRPr>
          </a:p>
          <a:p>
            <a:pPr marL="254000" marR="0" lvl="0" indent="-260350" algn="l" rtl="0">
              <a:spcBef>
                <a:spcPts val="0"/>
              </a:spcBef>
              <a:spcAft>
                <a:spcPts val="0"/>
              </a:spcAft>
              <a:buClr>
                <a:schemeClr val="dk1"/>
              </a:buClr>
              <a:buSzPts val="1700"/>
              <a:buFont typeface="Source Sans Pro"/>
              <a:buChar char="•"/>
            </a:pPr>
            <a:r>
              <a:rPr lang="en" sz="1700" b="1">
                <a:solidFill>
                  <a:schemeClr val="dk1"/>
                </a:solidFill>
                <a:latin typeface="Source Sans Pro"/>
                <a:ea typeface="Source Sans Pro"/>
                <a:cs typeface="Source Sans Pro"/>
                <a:sym typeface="Source Sans Pro"/>
              </a:rPr>
              <a:t>Simplicity: </a:t>
            </a:r>
            <a:br>
              <a:rPr lang="en" sz="1700">
                <a:solidFill>
                  <a:schemeClr val="dk1"/>
                </a:solidFill>
                <a:latin typeface="Source Sans Pro"/>
                <a:ea typeface="Source Sans Pro"/>
                <a:cs typeface="Source Sans Pro"/>
                <a:sym typeface="Source Sans Pro"/>
              </a:rPr>
            </a:br>
            <a:r>
              <a:rPr lang="en" sz="1700">
                <a:solidFill>
                  <a:schemeClr val="dk1"/>
                </a:solidFill>
                <a:latin typeface="Source Sans Pro"/>
                <a:ea typeface="Source Sans Pro"/>
                <a:cs typeface="Source Sans Pro"/>
                <a:sym typeface="Source Sans Pro"/>
              </a:rPr>
              <a:t>Cut through the complexity of journal ‘permissions’: </a:t>
            </a:r>
            <a:r>
              <a:rPr lang="en" sz="1700" b="1">
                <a:solidFill>
                  <a:schemeClr val="dk1"/>
                </a:solidFill>
                <a:latin typeface="Source Sans Pro"/>
                <a:ea typeface="Source Sans Pro"/>
                <a:cs typeface="Source Sans Pro"/>
                <a:sym typeface="Source Sans Pro"/>
              </a:rPr>
              <a:t>no embargoes. </a:t>
            </a:r>
            <a:r>
              <a:rPr lang="en" sz="1700">
                <a:solidFill>
                  <a:schemeClr val="dk1"/>
                </a:solidFill>
                <a:latin typeface="Source Sans Pro"/>
                <a:ea typeface="Source Sans Pro"/>
                <a:cs typeface="Source Sans Pro"/>
                <a:sym typeface="Source Sans Pro"/>
              </a:rPr>
              <a:t>The CC BY licence on the AAM allows authors to share the AAM in a repository, and to freely reuse their own material as they see fit.</a:t>
            </a:r>
            <a:endParaRPr sz="1100"/>
          </a:p>
        </p:txBody>
      </p:sp>
      <p:pic>
        <p:nvPicPr>
          <p:cNvPr id="446" name="Google Shape;446;p52" descr="Diagram&#10;&#10;Description automatically generated"/>
          <p:cNvPicPr preferRelativeResize="0"/>
          <p:nvPr/>
        </p:nvPicPr>
        <p:blipFill rotWithShape="1">
          <a:blip r:embed="rId3">
            <a:alphaModFix/>
          </a:blip>
          <a:srcRect r="66863"/>
          <a:stretch/>
        </p:blipFill>
        <p:spPr>
          <a:xfrm>
            <a:off x="19708" y="-1561"/>
            <a:ext cx="2094842" cy="2504971"/>
          </a:xfrm>
          <a:prstGeom prst="rect">
            <a:avLst/>
          </a:prstGeom>
          <a:noFill/>
          <a:ln>
            <a:noFill/>
          </a:ln>
        </p:spPr>
      </p:pic>
      <p:pic>
        <p:nvPicPr>
          <p:cNvPr id="447" name="Google Shape;447;p52" descr="Diagram&#10;&#10;Description automatically generated"/>
          <p:cNvPicPr preferRelativeResize="0"/>
          <p:nvPr/>
        </p:nvPicPr>
        <p:blipFill rotWithShape="1">
          <a:blip r:embed="rId3">
            <a:alphaModFix/>
          </a:blip>
          <a:srcRect l="66001" r="1438"/>
          <a:stretch/>
        </p:blipFill>
        <p:spPr>
          <a:xfrm>
            <a:off x="1" y="2552453"/>
            <a:ext cx="2114550" cy="2573311"/>
          </a:xfrm>
          <a:prstGeom prst="rect">
            <a:avLst/>
          </a:prstGeom>
          <a:noFill/>
          <a:ln>
            <a:noFill/>
          </a:ln>
        </p:spPr>
      </p:pic>
      <p:pic>
        <p:nvPicPr>
          <p:cNvPr id="448" name="Google Shape;448;p52" descr="A black and white clock&#10;&#10;Description automatically generated with low confidence"/>
          <p:cNvPicPr preferRelativeResize="0"/>
          <p:nvPr/>
        </p:nvPicPr>
        <p:blipFill rotWithShape="1">
          <a:blip r:embed="rId4">
            <a:alphaModFix/>
          </a:blip>
          <a:srcRect t="16404"/>
          <a:stretch/>
        </p:blipFill>
        <p:spPr>
          <a:xfrm rot="5400000">
            <a:off x="-1544159" y="1484792"/>
            <a:ext cx="5160454" cy="215696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9433">
            <a:alpha val="0"/>
          </a:srgbClr>
        </a:solidFill>
        <a:effectLst/>
      </p:bgPr>
    </p:bg>
    <p:spTree>
      <p:nvGrpSpPr>
        <p:cNvPr id="1" name=""/>
        <p:cNvGrpSpPr/>
        <p:nvPr/>
      </p:nvGrpSpPr>
      <p:grpSpPr>
        <a:xfrm>
          <a:off x="0" y="0"/>
          <a:ext cx="0" cy="0"/>
          <a:chOff x="0" y="0"/>
          <a:chExt cx="0" cy="0"/>
        </a:xfrm>
      </p:grpSpPr>
      <p:pic>
        <p:nvPicPr>
          <p:cNvPr id="19" name="Picture 8">
            <a:extLst>
              <a:ext uri="{FF2B5EF4-FFF2-40B4-BE49-F238E27FC236}">
                <a16:creationId xmlns:a16="http://schemas.microsoft.com/office/drawing/2014/main" id="{14991E93-64EF-4402-AED7-FE3A9A59D879}"/>
              </a:ext>
            </a:extLst>
          </p:cNvPr>
          <p:cNvPicPr>
            <a:picLocks noChangeAspect="1"/>
          </p:cNvPicPr>
          <p:nvPr/>
        </p:nvPicPr>
        <p:blipFill>
          <a:blip r:embed="rId2" cstate="email">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a:xfrm>
            <a:off x="457200" y="4655010"/>
            <a:ext cx="8229600" cy="28678"/>
          </a:xfrm>
          <a:prstGeom prst="rect">
            <a:avLst/>
          </a:prstGeom>
        </p:spPr>
      </p:pic>
      <p:sp>
        <p:nvSpPr>
          <p:cNvPr id="20" name="Date Placeholder 2">
            <a:extLst>
              <a:ext uri="{FF2B5EF4-FFF2-40B4-BE49-F238E27FC236}">
                <a16:creationId xmlns:a16="http://schemas.microsoft.com/office/drawing/2014/main" id="{3F7D7BEA-4438-4DE4-AC82-444580DF636A}"/>
              </a:ext>
            </a:extLst>
          </p:cNvPr>
          <p:cNvSpPr>
            <a:spLocks noGrp="1"/>
          </p:cNvSpPr>
          <p:nvPr>
            <p:ph type="dt" sz="half" idx="2"/>
          </p:nvPr>
        </p:nvSpPr>
        <p:spPr>
          <a:xfrm>
            <a:off x="628560" y="6356351"/>
            <a:ext cx="2844800" cy="365125"/>
          </a:xfrm>
          <a:prstGeom prst="rect">
            <a:avLst/>
          </a:prstGeom>
        </p:spPr>
        <p:txBody>
          <a:bodyPr vert="horz" lIns="91440" tIns="45720" rIns="91440" bIns="45720" rtlCol="0" anchor="ctr"/>
          <a:lstStyle>
            <a:defPPr>
              <a:defRPr lang="en-US"/>
            </a:defPPr>
            <a:lvl1pPr marL="0" algn="l" defTabSz="914400" rtl="0" eaLnBrk="1" latinLnBrk="0" hangingPunct="1">
              <a:defRPr lang="en-US" sz="1100" i="0" kern="1200" dirty="0" smtClean="0">
                <a:solidFill>
                  <a:schemeClr val="bg1"/>
                </a:solidFill>
                <a:latin typeface="Source Sans Pro Light" panose="020B0604020202020204" pitchFamily="34" charset="0"/>
                <a:ea typeface="Open Sans 2" panose="020B0604020202020204" charset="0"/>
                <a:cs typeface="Open Sans 2" panose="020B060402020202020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May 2021</a:t>
            </a:r>
            <a:endParaRPr lang="en-US" dirty="0"/>
          </a:p>
        </p:txBody>
      </p:sp>
      <p:sp>
        <p:nvSpPr>
          <p:cNvPr id="3" name="Footer Placeholder 2">
            <a:extLst>
              <a:ext uri="{FF2B5EF4-FFF2-40B4-BE49-F238E27FC236}">
                <a16:creationId xmlns:a16="http://schemas.microsoft.com/office/drawing/2014/main" id="{CA10E837-9829-4FE9-A081-C538A0D78430}"/>
              </a:ext>
            </a:extLst>
          </p:cNvPr>
          <p:cNvSpPr>
            <a:spLocks noGrp="1"/>
          </p:cNvSpPr>
          <p:nvPr>
            <p:ph type="ftr" sz="quarter" idx="3"/>
          </p:nvPr>
        </p:nvSpPr>
        <p:spPr>
          <a:xfrm>
            <a:off x="3657600" y="6356351"/>
            <a:ext cx="4876800" cy="365125"/>
          </a:xfrm>
          <a:prstGeom prst="rect">
            <a:avLst/>
          </a:prstGeom>
        </p:spPr>
        <p:txBody>
          <a:bodyPr vert="horz" lIns="91440" tIns="45720" rIns="91440" bIns="45720" rtlCol="0" anchor="ctr"/>
          <a:lstStyle>
            <a:defPPr>
              <a:defRPr lang="en-US"/>
            </a:defPPr>
            <a:lvl1pPr marL="0" algn="ctr" defTabSz="914400" rtl="0" eaLnBrk="1" latinLnBrk="0" hangingPunct="1">
              <a:defRPr sz="1100" i="0" kern="1200">
                <a:solidFill>
                  <a:schemeClr val="bg1"/>
                </a:solidFill>
                <a:latin typeface="Source Sans Pro Light"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815"/>
              </a:lnSpc>
            </a:pPr>
            <a:r>
              <a:rPr lang="en-US" spc="33">
                <a:ea typeface="Open Sans 2" panose="020B0604020202020204" charset="0"/>
                <a:cs typeface="Open Sans 2" panose="020B0604020202020204" charset="0"/>
              </a:rPr>
              <a:t>cOAlition S</a:t>
            </a:r>
            <a:endParaRPr lang="en-US" spc="25" dirty="0">
              <a:solidFill>
                <a:srgbClr val="F47115"/>
              </a:solidFill>
              <a:ea typeface="Open Sans 2" panose="020B0604020202020204" charset="0"/>
              <a:cs typeface="Open Sans 2" panose="020B0604020202020204" charset="0"/>
            </a:endParaRPr>
          </a:p>
        </p:txBody>
      </p:sp>
      <p:sp>
        <p:nvSpPr>
          <p:cNvPr id="21" name="Slide Number Placeholder 3">
            <a:extLst>
              <a:ext uri="{FF2B5EF4-FFF2-40B4-BE49-F238E27FC236}">
                <a16:creationId xmlns:a16="http://schemas.microsoft.com/office/drawing/2014/main" id="{01CAC840-69C5-4299-986F-26C48C1FEDB1}"/>
              </a:ext>
            </a:extLst>
          </p:cNvPr>
          <p:cNvSpPr>
            <a:spLocks noGrp="1"/>
          </p:cNvSpPr>
          <p:nvPr>
            <p:ph type="sldNum" sz="quarter" idx="4"/>
          </p:nvPr>
        </p:nvSpPr>
        <p:spPr>
          <a:xfrm>
            <a:off x="8756560" y="6356351"/>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100" i="0" kern="1200">
                <a:solidFill>
                  <a:schemeClr val="bg1"/>
                </a:solidFill>
                <a:latin typeface="Source Sans Pro Light" panose="020B0604020202020204" pitchFamily="34" charset="0"/>
                <a:ea typeface="Open Sans 2" panose="020B0604020202020204" charset="0"/>
                <a:cs typeface="Open Sans 2" panose="020B060402020202020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14</a:t>
            </a:fld>
            <a:endParaRPr lang="en-US" dirty="0">
              <a:solidFill>
                <a:srgbClr val="F47115"/>
              </a:solidFill>
            </a:endParaRPr>
          </a:p>
        </p:txBody>
      </p:sp>
      <p:sp>
        <p:nvSpPr>
          <p:cNvPr id="12" name="TextBox 8">
            <a:extLst>
              <a:ext uri="{FF2B5EF4-FFF2-40B4-BE49-F238E27FC236}">
                <a16:creationId xmlns:a16="http://schemas.microsoft.com/office/drawing/2014/main" id="{C3AAB5DB-4385-0741-97AE-7F78F2B5FE14}"/>
              </a:ext>
            </a:extLst>
          </p:cNvPr>
          <p:cNvSpPr txBox="1"/>
          <p:nvPr/>
        </p:nvSpPr>
        <p:spPr>
          <a:xfrm>
            <a:off x="2350294" y="38962"/>
            <a:ext cx="7169294" cy="865622"/>
          </a:xfrm>
          <a:prstGeom prst="rect">
            <a:avLst/>
          </a:prstGeom>
        </p:spPr>
        <p:txBody>
          <a:bodyPr wrap="square" lIns="0" tIns="0" rIns="0" bIns="0" rtlCol="0" anchor="t">
            <a:spAutoFit/>
          </a:bodyPr>
          <a:lstStyle/>
          <a:p>
            <a:r>
              <a:rPr lang="en-GB" sz="2925" dirty="0">
                <a:solidFill>
                  <a:srgbClr val="F47115"/>
                </a:solidFill>
                <a:latin typeface="+mj-lt"/>
                <a:ea typeface="Open Sans" panose="020B0806030504020204" pitchFamily="34" charset="0"/>
                <a:cs typeface="Open Sans" panose="020B0806030504020204" pitchFamily="34" charset="0"/>
              </a:rPr>
              <a:t>Rights Retention Strategy (RRS)</a:t>
            </a:r>
            <a:br>
              <a:rPr lang="en-GB" sz="2925" dirty="0">
                <a:solidFill>
                  <a:srgbClr val="F47115"/>
                </a:solidFill>
                <a:latin typeface="+mj-lt"/>
                <a:ea typeface="Open Sans" panose="020B0806030504020204" pitchFamily="34" charset="0"/>
                <a:cs typeface="Open Sans" panose="020B0806030504020204" pitchFamily="34" charset="0"/>
              </a:rPr>
            </a:br>
            <a:r>
              <a:rPr lang="en-GB" sz="2700" dirty="0">
                <a:solidFill>
                  <a:schemeClr val="tx1">
                    <a:lumMod val="65000"/>
                    <a:lumOff val="35000"/>
                  </a:schemeClr>
                </a:solidFill>
                <a:latin typeface="+mj-lt"/>
                <a:ea typeface="Open Sans" panose="020B0806030504020204" pitchFamily="34" charset="0"/>
                <a:cs typeface="Open Sans" panose="020B0806030504020204" pitchFamily="34" charset="0"/>
              </a:rPr>
              <a:t>The problem we seek to resolve</a:t>
            </a:r>
            <a:endParaRPr lang="en-US" sz="2925" dirty="0">
              <a:solidFill>
                <a:schemeClr val="tx1">
                  <a:lumMod val="65000"/>
                  <a:lumOff val="35000"/>
                </a:schemeClr>
              </a:solidFill>
              <a:latin typeface="+mj-lt"/>
              <a:ea typeface="Open Sans" panose="020B0806030504020204" pitchFamily="34" charset="0"/>
              <a:cs typeface="Open Sans" panose="020B0806030504020204" pitchFamily="34" charset="0"/>
            </a:endParaRPr>
          </a:p>
        </p:txBody>
      </p:sp>
      <p:sp>
        <p:nvSpPr>
          <p:cNvPr id="13" name="TextBox 12">
            <a:extLst>
              <a:ext uri="{FF2B5EF4-FFF2-40B4-BE49-F238E27FC236}">
                <a16:creationId xmlns:a16="http://schemas.microsoft.com/office/drawing/2014/main" id="{5E284F3B-20EF-7842-A4C8-AC1E94D0C4E7}"/>
              </a:ext>
            </a:extLst>
          </p:cNvPr>
          <p:cNvSpPr txBox="1"/>
          <p:nvPr/>
        </p:nvSpPr>
        <p:spPr>
          <a:xfrm>
            <a:off x="2326378" y="934576"/>
            <a:ext cx="6449160" cy="3774110"/>
          </a:xfrm>
          <a:prstGeom prst="rect">
            <a:avLst/>
          </a:prstGeom>
          <a:noFill/>
        </p:spPr>
        <p:txBody>
          <a:bodyPr wrap="square" rtlCol="0">
            <a:spAutoFit/>
          </a:bodyPr>
          <a:lstStyle/>
          <a:p>
            <a:pPr marL="257175" indent="-257175">
              <a:buBlip>
                <a:blip r:embed="rId3"/>
              </a:buBlip>
            </a:pPr>
            <a:r>
              <a:rPr lang="en-US" sz="1650" dirty="0"/>
              <a:t>Minimum requirement for </a:t>
            </a:r>
            <a:r>
              <a:rPr lang="en-US" sz="1650" dirty="0" err="1"/>
              <a:t>cOAlition</a:t>
            </a:r>
            <a:r>
              <a:rPr lang="en-US" sz="1650" dirty="0"/>
              <a:t> S Open Access: </a:t>
            </a:r>
            <a:br>
              <a:rPr lang="en-US" sz="1650" dirty="0"/>
            </a:br>
            <a:r>
              <a:rPr lang="en-US" sz="1650" dirty="0"/>
              <a:t>A zero-embargo CC BY licensed AAM in a repository</a:t>
            </a:r>
            <a:br>
              <a:rPr lang="en-US" sz="1650" dirty="0"/>
            </a:br>
            <a:endParaRPr lang="en-US" sz="825" dirty="0"/>
          </a:p>
          <a:p>
            <a:pPr marL="257175" indent="-257175">
              <a:buBlip>
                <a:blip r:embed="rId3"/>
              </a:buBlip>
            </a:pPr>
            <a:r>
              <a:rPr lang="en-US" sz="1650" dirty="0"/>
              <a:t>A </a:t>
            </a:r>
            <a:r>
              <a:rPr lang="en-US" sz="1650" b="1"/>
              <a:t>condition</a:t>
            </a:r>
            <a:r>
              <a:rPr lang="en-US" sz="1650"/>
              <a:t> of </a:t>
            </a:r>
            <a:r>
              <a:rPr lang="en-US" sz="1650" dirty="0" err="1"/>
              <a:t>cOAlition</a:t>
            </a:r>
            <a:r>
              <a:rPr lang="en-US" sz="1650" dirty="0"/>
              <a:t> S’ </a:t>
            </a:r>
            <a:r>
              <a:rPr lang="en-US" sz="1650" dirty="0" err="1"/>
              <a:t>organisations’</a:t>
            </a:r>
            <a:r>
              <a:rPr lang="en-US" sz="1650" dirty="0"/>
              <a:t> grant agreements</a:t>
            </a:r>
          </a:p>
          <a:p>
            <a:endParaRPr lang="en-US" sz="1650" b="1" dirty="0"/>
          </a:p>
          <a:p>
            <a:pPr marL="257175" indent="-257175">
              <a:buBlip>
                <a:blip r:embed="rId3"/>
              </a:buBlip>
            </a:pPr>
            <a:r>
              <a:rPr lang="en-US" sz="1650" dirty="0"/>
              <a:t>Many researchers sign a publishing agreement that gives away their rights to deposit their AAM in a repository, with zero embargo and with CC BY license</a:t>
            </a:r>
          </a:p>
          <a:p>
            <a:pPr marL="257175" indent="-257175">
              <a:buBlip>
                <a:blip r:embed="rId3"/>
              </a:buBlip>
            </a:pPr>
            <a:endParaRPr lang="en-US" sz="1650" dirty="0"/>
          </a:p>
          <a:p>
            <a:pPr marL="257175" indent="-257175">
              <a:buBlip>
                <a:blip r:embed="rId3"/>
              </a:buBlip>
            </a:pPr>
            <a:r>
              <a:rPr lang="en-US" sz="1650" dirty="0"/>
              <a:t>This leads to a </a:t>
            </a:r>
            <a:r>
              <a:rPr lang="en-US" sz="1650" b="1" dirty="0"/>
              <a:t>contradiction</a:t>
            </a:r>
            <a:r>
              <a:rPr lang="en-US" sz="1650" dirty="0"/>
              <a:t> between the researchers’ grant agreement and the publishing agreement</a:t>
            </a:r>
          </a:p>
          <a:p>
            <a:endParaRPr lang="en-US" sz="1650" dirty="0"/>
          </a:p>
          <a:p>
            <a:pPr marL="257175" indent="-257175">
              <a:buBlip>
                <a:blip r:embed="rId3"/>
              </a:buBlip>
            </a:pPr>
            <a:r>
              <a:rPr lang="en-US" sz="1650" dirty="0"/>
              <a:t>The Rights Retention Strategy aims to resolve this contradiction: </a:t>
            </a:r>
            <a:br>
              <a:rPr lang="en-US" sz="1650" dirty="0"/>
            </a:br>
            <a:r>
              <a:rPr lang="en-US" sz="1650" dirty="0"/>
              <a:t>the CC BY </a:t>
            </a:r>
            <a:r>
              <a:rPr lang="en-US" sz="1650" dirty="0" err="1"/>
              <a:t>licence</a:t>
            </a:r>
            <a:r>
              <a:rPr lang="en-US" sz="1650" dirty="0"/>
              <a:t> takes </a:t>
            </a:r>
            <a:r>
              <a:rPr lang="en-US" sz="1650" b="1" dirty="0"/>
              <a:t>legal precedence </a:t>
            </a:r>
            <a:r>
              <a:rPr lang="en-US" sz="1650" dirty="0"/>
              <a:t>over any conflicting provisions in a later copyright transfer agreement.</a:t>
            </a:r>
          </a:p>
        </p:txBody>
      </p:sp>
      <p:pic>
        <p:nvPicPr>
          <p:cNvPr id="6" name="Picture 5" descr="Diagram&#10;&#10;Description automatically generated">
            <a:extLst>
              <a:ext uri="{FF2B5EF4-FFF2-40B4-BE49-F238E27FC236}">
                <a16:creationId xmlns:a16="http://schemas.microsoft.com/office/drawing/2014/main" id="{F70DE17C-4A53-E44C-A773-81083B77D508}"/>
              </a:ext>
            </a:extLst>
          </p:cNvPr>
          <p:cNvPicPr>
            <a:picLocks noChangeAspect="1"/>
          </p:cNvPicPr>
          <p:nvPr/>
        </p:nvPicPr>
        <p:blipFill rotWithShape="1">
          <a:blip r:embed="rId4">
            <a:extLst>
              <a:ext uri="{28A0092B-C50C-407E-A947-70E740481C1C}">
                <a14:useLocalDpi xmlns:a14="http://schemas.microsoft.com/office/drawing/2010/main" val="0"/>
              </a:ext>
            </a:extLst>
          </a:blip>
          <a:srcRect r="66863"/>
          <a:stretch/>
        </p:blipFill>
        <p:spPr>
          <a:xfrm>
            <a:off x="19708" y="-1561"/>
            <a:ext cx="2094842" cy="2504971"/>
          </a:xfrm>
          <a:prstGeom prst="rect">
            <a:avLst/>
          </a:prstGeom>
        </p:spPr>
      </p:pic>
      <p:pic>
        <p:nvPicPr>
          <p:cNvPr id="18" name="Picture 17" descr="Diagram&#10;&#10;Description automatically generated">
            <a:extLst>
              <a:ext uri="{FF2B5EF4-FFF2-40B4-BE49-F238E27FC236}">
                <a16:creationId xmlns:a16="http://schemas.microsoft.com/office/drawing/2014/main" id="{3FB61E35-1E45-B045-A246-75D85A5C3DB8}"/>
              </a:ext>
            </a:extLst>
          </p:cNvPr>
          <p:cNvPicPr>
            <a:picLocks noChangeAspect="1"/>
          </p:cNvPicPr>
          <p:nvPr/>
        </p:nvPicPr>
        <p:blipFill rotWithShape="1">
          <a:blip r:embed="rId4">
            <a:extLst>
              <a:ext uri="{28A0092B-C50C-407E-A947-70E740481C1C}">
                <a14:useLocalDpi xmlns:a14="http://schemas.microsoft.com/office/drawing/2010/main" val="0"/>
              </a:ext>
            </a:extLst>
          </a:blip>
          <a:srcRect l="66002" r="1438"/>
          <a:stretch/>
        </p:blipFill>
        <p:spPr>
          <a:xfrm>
            <a:off x="1" y="2552454"/>
            <a:ext cx="2114550" cy="2573311"/>
          </a:xfrm>
          <a:prstGeom prst="rect">
            <a:avLst/>
          </a:prstGeom>
        </p:spPr>
      </p:pic>
      <p:pic>
        <p:nvPicPr>
          <p:cNvPr id="4" name="Picture 3" descr="A picture containing bean, plant&#10;&#10;Description automatically generated">
            <a:extLst>
              <a:ext uri="{FF2B5EF4-FFF2-40B4-BE49-F238E27FC236}">
                <a16:creationId xmlns:a16="http://schemas.microsoft.com/office/drawing/2014/main" id="{704803F9-35C1-C848-9747-5F5160043BF3}"/>
              </a:ext>
            </a:extLst>
          </p:cNvPr>
          <p:cNvPicPr>
            <a:picLocks noChangeAspect="1"/>
          </p:cNvPicPr>
          <p:nvPr/>
        </p:nvPicPr>
        <p:blipFill rotWithShape="1">
          <a:blip r:embed="rId5">
            <a:extLst>
              <a:ext uri="{28A0092B-C50C-407E-A947-70E740481C1C}">
                <a14:useLocalDpi xmlns:a14="http://schemas.microsoft.com/office/drawing/2010/main" val="0"/>
              </a:ext>
            </a:extLst>
          </a:blip>
          <a:srcRect b="36483"/>
          <a:stretch/>
        </p:blipFill>
        <p:spPr>
          <a:xfrm rot="16200000">
            <a:off x="-1486680" y="1485118"/>
            <a:ext cx="5145061" cy="2171702"/>
          </a:xfrm>
          <a:prstGeom prst="rect">
            <a:avLst/>
          </a:prstGeom>
        </p:spPr>
      </p:pic>
    </p:spTree>
    <p:extLst>
      <p:ext uri="{BB962C8B-B14F-4D97-AF65-F5344CB8AC3E}">
        <p14:creationId xmlns:p14="http://schemas.microsoft.com/office/powerpoint/2010/main" val="2651126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79433">
            <a:alpha val="0"/>
          </a:srgbClr>
        </a:solidFill>
        <a:effectLst/>
      </p:bgPr>
    </p:bg>
    <p:spTree>
      <p:nvGrpSpPr>
        <p:cNvPr id="1" name=""/>
        <p:cNvGrpSpPr/>
        <p:nvPr/>
      </p:nvGrpSpPr>
      <p:grpSpPr>
        <a:xfrm>
          <a:off x="0" y="0"/>
          <a:ext cx="0" cy="0"/>
          <a:chOff x="0" y="0"/>
          <a:chExt cx="0" cy="0"/>
        </a:xfrm>
      </p:grpSpPr>
      <p:pic>
        <p:nvPicPr>
          <p:cNvPr id="19" name="Picture 8">
            <a:extLst>
              <a:ext uri="{FF2B5EF4-FFF2-40B4-BE49-F238E27FC236}">
                <a16:creationId xmlns:a16="http://schemas.microsoft.com/office/drawing/2014/main" id="{14991E93-64EF-4402-AED7-FE3A9A59D879}"/>
              </a:ext>
            </a:extLst>
          </p:cNvPr>
          <p:cNvPicPr>
            <a:picLocks noChangeAspect="1"/>
          </p:cNvPicPr>
          <p:nvPr/>
        </p:nvPicPr>
        <p:blipFill>
          <a:blip r:embed="rId2" cstate="email">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a:xfrm>
            <a:off x="457200" y="4655010"/>
            <a:ext cx="8229600" cy="28678"/>
          </a:xfrm>
          <a:prstGeom prst="rect">
            <a:avLst/>
          </a:prstGeom>
        </p:spPr>
      </p:pic>
      <p:sp>
        <p:nvSpPr>
          <p:cNvPr id="20" name="Date Placeholder 2">
            <a:extLst>
              <a:ext uri="{FF2B5EF4-FFF2-40B4-BE49-F238E27FC236}">
                <a16:creationId xmlns:a16="http://schemas.microsoft.com/office/drawing/2014/main" id="{3F7D7BEA-4438-4DE4-AC82-444580DF636A}"/>
              </a:ext>
            </a:extLst>
          </p:cNvPr>
          <p:cNvSpPr>
            <a:spLocks noGrp="1"/>
          </p:cNvSpPr>
          <p:nvPr>
            <p:ph type="dt" sz="half" idx="2"/>
          </p:nvPr>
        </p:nvSpPr>
        <p:spPr>
          <a:xfrm>
            <a:off x="628560" y="6356351"/>
            <a:ext cx="2844800" cy="365125"/>
          </a:xfrm>
          <a:prstGeom prst="rect">
            <a:avLst/>
          </a:prstGeom>
        </p:spPr>
        <p:txBody>
          <a:bodyPr vert="horz" lIns="91440" tIns="45720" rIns="91440" bIns="45720" rtlCol="0" anchor="ctr"/>
          <a:lstStyle>
            <a:defPPr>
              <a:defRPr lang="en-US"/>
            </a:defPPr>
            <a:lvl1pPr marL="0" algn="l" defTabSz="914400" rtl="0" eaLnBrk="1" latinLnBrk="0" hangingPunct="1">
              <a:defRPr lang="en-US" sz="1100" i="0" kern="1200" dirty="0" smtClean="0">
                <a:solidFill>
                  <a:schemeClr val="bg1"/>
                </a:solidFill>
                <a:latin typeface="Source Sans Pro Light" panose="020B0604020202020204" pitchFamily="34" charset="0"/>
                <a:ea typeface="Open Sans 2" panose="020B0604020202020204" charset="0"/>
                <a:cs typeface="Open Sans 2" panose="020B060402020202020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May 2021</a:t>
            </a:r>
            <a:endParaRPr lang="en-US" dirty="0"/>
          </a:p>
        </p:txBody>
      </p:sp>
      <p:sp>
        <p:nvSpPr>
          <p:cNvPr id="3" name="Footer Placeholder 2">
            <a:extLst>
              <a:ext uri="{FF2B5EF4-FFF2-40B4-BE49-F238E27FC236}">
                <a16:creationId xmlns:a16="http://schemas.microsoft.com/office/drawing/2014/main" id="{CA10E837-9829-4FE9-A081-C538A0D78430}"/>
              </a:ext>
            </a:extLst>
          </p:cNvPr>
          <p:cNvSpPr>
            <a:spLocks noGrp="1"/>
          </p:cNvSpPr>
          <p:nvPr>
            <p:ph type="ftr" sz="quarter" idx="3"/>
          </p:nvPr>
        </p:nvSpPr>
        <p:spPr>
          <a:xfrm>
            <a:off x="3657600" y="6356351"/>
            <a:ext cx="4876800" cy="365125"/>
          </a:xfrm>
          <a:prstGeom prst="rect">
            <a:avLst/>
          </a:prstGeom>
        </p:spPr>
        <p:txBody>
          <a:bodyPr vert="horz" lIns="91440" tIns="45720" rIns="91440" bIns="45720" rtlCol="0" anchor="ctr"/>
          <a:lstStyle>
            <a:defPPr>
              <a:defRPr lang="en-US"/>
            </a:defPPr>
            <a:lvl1pPr marL="0" algn="ctr" defTabSz="914400" rtl="0" eaLnBrk="1" latinLnBrk="0" hangingPunct="1">
              <a:defRPr sz="1100" i="0" kern="1200">
                <a:solidFill>
                  <a:schemeClr val="bg1"/>
                </a:solidFill>
                <a:latin typeface="Source Sans Pro Light"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815"/>
              </a:lnSpc>
            </a:pPr>
            <a:r>
              <a:rPr lang="en-US" spc="33">
                <a:ea typeface="Open Sans 2" panose="020B0604020202020204" charset="0"/>
                <a:cs typeface="Open Sans 2" panose="020B0604020202020204" charset="0"/>
              </a:rPr>
              <a:t>cOAlition S</a:t>
            </a:r>
            <a:endParaRPr lang="en-US" spc="25" dirty="0">
              <a:solidFill>
                <a:srgbClr val="F47115"/>
              </a:solidFill>
              <a:ea typeface="Open Sans 2" panose="020B0604020202020204" charset="0"/>
              <a:cs typeface="Open Sans 2" panose="020B0604020202020204" charset="0"/>
            </a:endParaRPr>
          </a:p>
        </p:txBody>
      </p:sp>
      <p:sp>
        <p:nvSpPr>
          <p:cNvPr id="21" name="Slide Number Placeholder 3">
            <a:extLst>
              <a:ext uri="{FF2B5EF4-FFF2-40B4-BE49-F238E27FC236}">
                <a16:creationId xmlns:a16="http://schemas.microsoft.com/office/drawing/2014/main" id="{01CAC840-69C5-4299-986F-26C48C1FEDB1}"/>
              </a:ext>
            </a:extLst>
          </p:cNvPr>
          <p:cNvSpPr>
            <a:spLocks noGrp="1"/>
          </p:cNvSpPr>
          <p:nvPr>
            <p:ph type="sldNum" sz="quarter" idx="4"/>
          </p:nvPr>
        </p:nvSpPr>
        <p:spPr>
          <a:xfrm>
            <a:off x="8756560" y="6356351"/>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100" i="0" kern="1200">
                <a:solidFill>
                  <a:schemeClr val="bg1"/>
                </a:solidFill>
                <a:latin typeface="Source Sans Pro Light" panose="020B0604020202020204" pitchFamily="34" charset="0"/>
                <a:ea typeface="Open Sans 2" panose="020B0604020202020204" charset="0"/>
                <a:cs typeface="Open Sans 2" panose="020B060402020202020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15</a:t>
            </a:fld>
            <a:endParaRPr lang="en-US" dirty="0">
              <a:solidFill>
                <a:srgbClr val="F47115"/>
              </a:solidFill>
            </a:endParaRPr>
          </a:p>
        </p:txBody>
      </p:sp>
      <p:sp>
        <p:nvSpPr>
          <p:cNvPr id="12" name="TextBox 8">
            <a:extLst>
              <a:ext uri="{FF2B5EF4-FFF2-40B4-BE49-F238E27FC236}">
                <a16:creationId xmlns:a16="http://schemas.microsoft.com/office/drawing/2014/main" id="{C3AAB5DB-4385-0741-97AE-7F78F2B5FE14}"/>
              </a:ext>
            </a:extLst>
          </p:cNvPr>
          <p:cNvSpPr txBox="1"/>
          <p:nvPr/>
        </p:nvSpPr>
        <p:spPr>
          <a:xfrm>
            <a:off x="2350294" y="38962"/>
            <a:ext cx="7169294" cy="865622"/>
          </a:xfrm>
          <a:prstGeom prst="rect">
            <a:avLst/>
          </a:prstGeom>
        </p:spPr>
        <p:txBody>
          <a:bodyPr wrap="square" lIns="0" tIns="0" rIns="0" bIns="0" rtlCol="0" anchor="t">
            <a:spAutoFit/>
          </a:bodyPr>
          <a:lstStyle/>
          <a:p>
            <a:r>
              <a:rPr lang="en-GB" sz="2925" dirty="0">
                <a:solidFill>
                  <a:srgbClr val="F47115"/>
                </a:solidFill>
                <a:latin typeface="+mj-lt"/>
                <a:ea typeface="Open Sans" panose="020B0806030504020204" pitchFamily="34" charset="0"/>
                <a:cs typeface="Open Sans" panose="020B0806030504020204" pitchFamily="34" charset="0"/>
              </a:rPr>
              <a:t>Rights Retention Strategy (RRS)</a:t>
            </a:r>
            <a:br>
              <a:rPr lang="en-GB" sz="2925" dirty="0">
                <a:solidFill>
                  <a:srgbClr val="F47115"/>
                </a:solidFill>
                <a:latin typeface="+mj-lt"/>
                <a:ea typeface="Open Sans" panose="020B0806030504020204" pitchFamily="34" charset="0"/>
                <a:cs typeface="Open Sans" panose="020B0806030504020204" pitchFamily="34" charset="0"/>
              </a:rPr>
            </a:br>
            <a:r>
              <a:rPr lang="en-GB" sz="2700" dirty="0">
                <a:solidFill>
                  <a:schemeClr val="tx1">
                    <a:lumMod val="65000"/>
                    <a:lumOff val="35000"/>
                  </a:schemeClr>
                </a:solidFill>
                <a:latin typeface="+mj-lt"/>
                <a:ea typeface="Open Sans" panose="020B0806030504020204" pitchFamily="34" charset="0"/>
                <a:cs typeface="Open Sans" panose="020B0806030504020204" pitchFamily="34" charset="0"/>
              </a:rPr>
              <a:t>Prior licence or prior obligation</a:t>
            </a:r>
            <a:endParaRPr lang="en-US" sz="2925" dirty="0">
              <a:solidFill>
                <a:schemeClr val="tx1">
                  <a:lumMod val="65000"/>
                  <a:lumOff val="35000"/>
                </a:schemeClr>
              </a:solidFill>
              <a:latin typeface="+mj-lt"/>
              <a:ea typeface="Open Sans" panose="020B0806030504020204" pitchFamily="34" charset="0"/>
              <a:cs typeface="Open Sans" panose="020B0806030504020204" pitchFamily="34" charset="0"/>
            </a:endParaRPr>
          </a:p>
        </p:txBody>
      </p:sp>
      <p:sp>
        <p:nvSpPr>
          <p:cNvPr id="13" name="TextBox 12">
            <a:extLst>
              <a:ext uri="{FF2B5EF4-FFF2-40B4-BE49-F238E27FC236}">
                <a16:creationId xmlns:a16="http://schemas.microsoft.com/office/drawing/2014/main" id="{5E284F3B-20EF-7842-A4C8-AC1E94D0C4E7}"/>
              </a:ext>
            </a:extLst>
          </p:cNvPr>
          <p:cNvSpPr txBox="1"/>
          <p:nvPr/>
        </p:nvSpPr>
        <p:spPr>
          <a:xfrm>
            <a:off x="2326378" y="934576"/>
            <a:ext cx="6449160" cy="4310860"/>
          </a:xfrm>
          <a:prstGeom prst="rect">
            <a:avLst/>
          </a:prstGeom>
          <a:noFill/>
        </p:spPr>
        <p:txBody>
          <a:bodyPr wrap="square" rtlCol="0">
            <a:spAutoFit/>
          </a:bodyPr>
          <a:lstStyle/>
          <a:p>
            <a:pPr marL="257175" indent="-257175">
              <a:buBlip>
                <a:blip r:embed="rId3"/>
              </a:buBlip>
            </a:pPr>
            <a:r>
              <a:rPr lang="en-US" sz="1650" dirty="0" err="1"/>
              <a:t>cOAlition</a:t>
            </a:r>
            <a:r>
              <a:rPr lang="en-US" sz="1650" dirty="0"/>
              <a:t> S </a:t>
            </a:r>
            <a:r>
              <a:rPr lang="en-US" sz="1650" dirty="0" err="1"/>
              <a:t>organisations’</a:t>
            </a:r>
            <a:r>
              <a:rPr lang="en-US" sz="1650" dirty="0"/>
              <a:t> grant agreements require:</a:t>
            </a:r>
            <a:br>
              <a:rPr lang="en-US" sz="1650" dirty="0"/>
            </a:br>
            <a:endParaRPr lang="en-US" sz="788" dirty="0"/>
          </a:p>
          <a:p>
            <a:pPr marL="600075" lvl="1" indent="-257175">
              <a:buBlip>
                <a:blip r:embed="rId3"/>
              </a:buBlip>
            </a:pPr>
            <a:r>
              <a:rPr lang="en-US" sz="1650" dirty="0"/>
              <a:t>immediate open access for all peer-reviewed publications</a:t>
            </a:r>
            <a:br>
              <a:rPr lang="en-US" sz="1650" dirty="0"/>
            </a:br>
            <a:endParaRPr lang="en-US" sz="825" dirty="0"/>
          </a:p>
          <a:p>
            <a:pPr marL="600075" lvl="1" indent="-257175">
              <a:buBlip>
                <a:blip r:embed="rId3"/>
              </a:buBlip>
            </a:pPr>
            <a:r>
              <a:rPr lang="en-US" sz="1650" dirty="0"/>
              <a:t>sufficient intellectual property rights (IPR) </a:t>
            </a:r>
            <a:br>
              <a:rPr lang="en-US" sz="1650" dirty="0"/>
            </a:br>
            <a:r>
              <a:rPr lang="en-US" sz="1650" dirty="0"/>
              <a:t>retention to comply with the OA obligations</a:t>
            </a:r>
          </a:p>
          <a:p>
            <a:pPr marL="257175" indent="-257175">
              <a:buBlip>
                <a:blip r:embed="rId3"/>
              </a:buBlip>
            </a:pPr>
            <a:endParaRPr lang="en-US" sz="1650" dirty="0"/>
          </a:p>
          <a:p>
            <a:pPr marL="257175" indent="-257175">
              <a:buBlip>
                <a:blip r:embed="rId3"/>
              </a:buBlip>
            </a:pPr>
            <a:r>
              <a:rPr lang="en-US" sz="1650" dirty="0"/>
              <a:t>This is achieved in one of two ways:</a:t>
            </a:r>
          </a:p>
          <a:p>
            <a:pPr marL="257175" indent="-257175">
              <a:buBlip>
                <a:blip r:embed="rId3"/>
              </a:buBlip>
            </a:pPr>
            <a:endParaRPr lang="en-US" sz="750" dirty="0"/>
          </a:p>
          <a:p>
            <a:pPr marL="600075" lvl="1" indent="-257175">
              <a:buBlip>
                <a:blip r:embed="rId3"/>
              </a:buBlip>
            </a:pPr>
            <a:r>
              <a:rPr lang="en-US" sz="1650" dirty="0"/>
              <a:t>Either the grant agreement states that a CC BY </a:t>
            </a:r>
            <a:r>
              <a:rPr lang="en-US" sz="1650" dirty="0" err="1"/>
              <a:t>licence</a:t>
            </a:r>
            <a:r>
              <a:rPr lang="en-US" sz="1650" dirty="0"/>
              <a:t> is applied to all future AAMs financed by the grant (</a:t>
            </a:r>
            <a:r>
              <a:rPr lang="en-US" sz="1650" b="1" dirty="0"/>
              <a:t>prior </a:t>
            </a:r>
            <a:r>
              <a:rPr lang="en-US" sz="1650" b="1" dirty="0" err="1"/>
              <a:t>licence</a:t>
            </a:r>
            <a:r>
              <a:rPr lang="en-US" sz="1650" dirty="0"/>
              <a:t>) </a:t>
            </a:r>
          </a:p>
          <a:p>
            <a:pPr marL="257175" indent="-257175">
              <a:buBlip>
                <a:blip r:embed="rId3"/>
              </a:buBlip>
            </a:pPr>
            <a:endParaRPr lang="en-US" sz="750" dirty="0"/>
          </a:p>
          <a:p>
            <a:pPr marL="600075" lvl="1" indent="-257175">
              <a:buBlip>
                <a:blip r:embed="rId3"/>
              </a:buBlip>
            </a:pPr>
            <a:r>
              <a:rPr lang="en-US" sz="1650" dirty="0"/>
              <a:t>Or the grant agreement requires beneficiaries to apply </a:t>
            </a:r>
            <a:br>
              <a:rPr lang="en-US" sz="1650" dirty="0"/>
            </a:br>
            <a:r>
              <a:rPr lang="en-US" sz="1650" dirty="0"/>
              <a:t>a CC BY </a:t>
            </a:r>
            <a:r>
              <a:rPr lang="en-US" sz="1650" dirty="0" err="1"/>
              <a:t>licence</a:t>
            </a:r>
            <a:r>
              <a:rPr lang="en-US" sz="1650" dirty="0"/>
              <a:t> to the AAM or the </a:t>
            </a:r>
            <a:r>
              <a:rPr lang="en-US" sz="1650" dirty="0" err="1"/>
              <a:t>VoR</a:t>
            </a:r>
            <a:r>
              <a:rPr lang="en-US" sz="1650" dirty="0"/>
              <a:t>  (</a:t>
            </a:r>
            <a:r>
              <a:rPr lang="en-US" sz="1650" b="1" dirty="0"/>
              <a:t>prior obligation</a:t>
            </a:r>
            <a:r>
              <a:rPr lang="en-US" sz="1650" dirty="0"/>
              <a:t>)</a:t>
            </a:r>
          </a:p>
          <a:p>
            <a:pPr marL="257175" indent="-257175">
              <a:buBlip>
                <a:blip r:embed="rId3"/>
              </a:buBlip>
            </a:pPr>
            <a:endParaRPr lang="en-US" sz="1200" dirty="0"/>
          </a:p>
          <a:p>
            <a:pPr marL="257175" indent="-257175">
              <a:buBlip>
                <a:blip r:embed="rId3"/>
              </a:buBlip>
            </a:pPr>
            <a:r>
              <a:rPr lang="en-US" sz="1650" dirty="0"/>
              <a:t>In either case, authors should include a statement </a:t>
            </a:r>
            <a:br>
              <a:rPr lang="en-US" sz="1650" dirty="0"/>
            </a:br>
            <a:r>
              <a:rPr lang="en-US" sz="1650" dirty="0"/>
              <a:t>about the CC BY status of the AAM in their submissions.</a:t>
            </a:r>
          </a:p>
          <a:p>
            <a:pPr marL="257175" indent="-257175">
              <a:buBlip>
                <a:blip r:embed="rId3"/>
              </a:buBlip>
            </a:pPr>
            <a:endParaRPr lang="en-US" sz="1650" dirty="0"/>
          </a:p>
        </p:txBody>
      </p:sp>
      <p:pic>
        <p:nvPicPr>
          <p:cNvPr id="7" name="Picture 6" descr="A picture containing text, clipart&#10;&#10;Description automatically generated">
            <a:extLst>
              <a:ext uri="{FF2B5EF4-FFF2-40B4-BE49-F238E27FC236}">
                <a16:creationId xmlns:a16="http://schemas.microsoft.com/office/drawing/2014/main" id="{B2557453-CD2E-6442-8332-24E3CA0F4409}"/>
              </a:ext>
            </a:extLst>
          </p:cNvPr>
          <p:cNvPicPr>
            <a:picLocks noChangeAspect="1"/>
          </p:cNvPicPr>
          <p:nvPr/>
        </p:nvPicPr>
        <p:blipFill rotWithShape="1">
          <a:blip r:embed="rId4">
            <a:extLst>
              <a:ext uri="{28A0092B-C50C-407E-A947-70E740481C1C}">
                <a14:useLocalDpi xmlns:a14="http://schemas.microsoft.com/office/drawing/2010/main" val="0"/>
              </a:ext>
            </a:extLst>
          </a:blip>
          <a:srcRect l="1853" t="5806" r="18483"/>
          <a:stretch/>
        </p:blipFill>
        <p:spPr>
          <a:xfrm rot="16200000">
            <a:off x="-1538155" y="1507189"/>
            <a:ext cx="5159894" cy="2145515"/>
          </a:xfrm>
          <a:prstGeom prst="rect">
            <a:avLst/>
          </a:prstGeom>
        </p:spPr>
      </p:pic>
    </p:spTree>
    <p:extLst>
      <p:ext uri="{BB962C8B-B14F-4D97-AF65-F5344CB8AC3E}">
        <p14:creationId xmlns:p14="http://schemas.microsoft.com/office/powerpoint/2010/main" val="1762146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2"/>
        <p:cNvGrpSpPr/>
        <p:nvPr/>
      </p:nvGrpSpPr>
      <p:grpSpPr>
        <a:xfrm>
          <a:off x="0" y="0"/>
          <a:ext cx="0" cy="0"/>
          <a:chOff x="0" y="0"/>
          <a:chExt cx="0" cy="0"/>
        </a:xfrm>
      </p:grpSpPr>
      <p:pic>
        <p:nvPicPr>
          <p:cNvPr id="453" name="Google Shape;453;p53"/>
          <p:cNvPicPr preferRelativeResize="0"/>
          <p:nvPr/>
        </p:nvPicPr>
        <p:blipFill>
          <a:blip r:embed="rId3">
            <a:alphaModFix/>
          </a:blip>
          <a:stretch>
            <a:fillRect/>
          </a:stretch>
        </p:blipFill>
        <p:spPr>
          <a:xfrm>
            <a:off x="2107550" y="2736449"/>
            <a:ext cx="2563752" cy="1917900"/>
          </a:xfrm>
          <a:prstGeom prst="rect">
            <a:avLst/>
          </a:prstGeom>
          <a:noFill/>
          <a:ln>
            <a:noFill/>
          </a:ln>
        </p:spPr>
      </p:pic>
      <p:pic>
        <p:nvPicPr>
          <p:cNvPr id="454" name="Google Shape;454;p53"/>
          <p:cNvPicPr preferRelativeResize="0"/>
          <p:nvPr/>
        </p:nvPicPr>
        <p:blipFill>
          <a:blip r:embed="rId4">
            <a:alphaModFix/>
          </a:blip>
          <a:stretch>
            <a:fillRect/>
          </a:stretch>
        </p:blipFill>
        <p:spPr>
          <a:xfrm>
            <a:off x="6475375" y="2805250"/>
            <a:ext cx="2467083" cy="1849100"/>
          </a:xfrm>
          <a:prstGeom prst="rect">
            <a:avLst/>
          </a:prstGeom>
          <a:noFill/>
          <a:ln>
            <a:noFill/>
          </a:ln>
        </p:spPr>
      </p:pic>
      <p:sp>
        <p:nvSpPr>
          <p:cNvPr id="455" name="Google Shape;455;p53"/>
          <p:cNvSpPr txBox="1"/>
          <p:nvPr/>
        </p:nvSpPr>
        <p:spPr>
          <a:xfrm>
            <a:off x="1659850" y="103750"/>
            <a:ext cx="7291500" cy="646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3000" b="1">
                <a:solidFill>
                  <a:srgbClr val="F47115"/>
                </a:solidFill>
              </a:rPr>
              <a:t>Payment for services</a:t>
            </a:r>
            <a:r>
              <a:rPr lang="en" sz="2800" b="1">
                <a:solidFill>
                  <a:srgbClr val="F47115"/>
                </a:solidFill>
              </a:rPr>
              <a:t> ≠ claim ownership</a:t>
            </a:r>
            <a:endParaRPr sz="2800" b="1">
              <a:solidFill>
                <a:srgbClr val="F47115"/>
              </a:solidFill>
            </a:endParaRPr>
          </a:p>
        </p:txBody>
      </p:sp>
      <p:pic>
        <p:nvPicPr>
          <p:cNvPr id="456" name="Google Shape;456;p53"/>
          <p:cNvPicPr preferRelativeResize="0"/>
          <p:nvPr/>
        </p:nvPicPr>
        <p:blipFill>
          <a:blip r:embed="rId5">
            <a:alphaModFix/>
          </a:blip>
          <a:stretch>
            <a:fillRect/>
          </a:stretch>
        </p:blipFill>
        <p:spPr>
          <a:xfrm rot="5400000">
            <a:off x="-217084" y="217084"/>
            <a:ext cx="1886543" cy="1452375"/>
          </a:xfrm>
          <a:prstGeom prst="rect">
            <a:avLst/>
          </a:prstGeom>
          <a:noFill/>
          <a:ln>
            <a:noFill/>
          </a:ln>
        </p:spPr>
      </p:pic>
      <p:sp>
        <p:nvSpPr>
          <p:cNvPr id="457" name="Google Shape;457;p53"/>
          <p:cNvSpPr txBox="1"/>
          <p:nvPr/>
        </p:nvSpPr>
        <p:spPr>
          <a:xfrm>
            <a:off x="1585075" y="750250"/>
            <a:ext cx="3608700" cy="2055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solidFill>
                  <a:schemeClr val="dk1"/>
                </a:solidFill>
              </a:rPr>
              <a:t>I pay decorators to decorate </a:t>
            </a:r>
            <a:br>
              <a:rPr lang="en" sz="1800">
                <a:solidFill>
                  <a:schemeClr val="dk1"/>
                </a:solidFill>
              </a:rPr>
            </a:br>
            <a:r>
              <a:rPr lang="en" sz="1800">
                <a:solidFill>
                  <a:schemeClr val="dk1"/>
                </a:solidFill>
              </a:rPr>
              <a:t>my house:</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rPr>
              <a:t>Strip wallpaper</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rPr>
              <a:t>Sand woodwork</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rPr>
              <a:t>Undercoat and paint </a:t>
            </a:r>
            <a:br>
              <a:rPr lang="en" sz="1800">
                <a:solidFill>
                  <a:schemeClr val="dk1"/>
                </a:solidFill>
              </a:rPr>
            </a:br>
            <a:r>
              <a:rPr lang="en" sz="1800">
                <a:solidFill>
                  <a:schemeClr val="dk1"/>
                </a:solidFill>
              </a:rPr>
              <a:t>window frames</a:t>
            </a:r>
            <a:endParaRPr sz="1800">
              <a:solidFill>
                <a:schemeClr val="dk1"/>
              </a:solidFill>
            </a:endParaRPr>
          </a:p>
        </p:txBody>
      </p:sp>
      <p:sp>
        <p:nvSpPr>
          <p:cNvPr id="458" name="Google Shape;458;p53"/>
          <p:cNvSpPr txBox="1"/>
          <p:nvPr/>
        </p:nvSpPr>
        <p:spPr>
          <a:xfrm>
            <a:off x="4671300" y="764150"/>
            <a:ext cx="4471500" cy="2373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solidFill>
                  <a:schemeClr val="dk1"/>
                </a:solidFill>
              </a:rPr>
              <a:t>I pay for services:</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rPr>
              <a:t>I do not expect the decorators to own the house after they have painted it</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rPr>
              <a:t>I do not hand over the keys</a:t>
            </a: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rPr>
              <a:t>I do not expect the decorator to grant me permission to live only in the spare room</a:t>
            </a:r>
            <a:endParaRPr sz="1800">
              <a:solidFill>
                <a:schemeClr val="dk1"/>
              </a:solidFill>
            </a:endParaRPr>
          </a:p>
        </p:txBody>
      </p:sp>
      <p:sp>
        <p:nvSpPr>
          <p:cNvPr id="459" name="Google Shape;459;p53"/>
          <p:cNvSpPr txBox="1"/>
          <p:nvPr/>
        </p:nvSpPr>
        <p:spPr>
          <a:xfrm>
            <a:off x="1845500" y="4705375"/>
            <a:ext cx="3000000" cy="3078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800">
                <a:solidFill>
                  <a:schemeClr val="dk1"/>
                </a:solidFill>
              </a:rPr>
              <a:t>https://pixabay.com/photos/painter-painting-lackierer-3009887/</a:t>
            </a:r>
            <a:endParaRPr sz="800">
              <a:solidFill>
                <a:schemeClr val="dk1"/>
              </a:solidFill>
            </a:endParaRPr>
          </a:p>
        </p:txBody>
      </p:sp>
      <p:pic>
        <p:nvPicPr>
          <p:cNvPr id="460" name="Google Shape;460;p53"/>
          <p:cNvPicPr preferRelativeResize="0"/>
          <p:nvPr/>
        </p:nvPicPr>
        <p:blipFill>
          <a:blip r:embed="rId5">
            <a:alphaModFix/>
          </a:blip>
          <a:stretch>
            <a:fillRect/>
          </a:stretch>
        </p:blipFill>
        <p:spPr>
          <a:xfrm rot="5400000">
            <a:off x="-217084" y="1845563"/>
            <a:ext cx="1886543" cy="1452375"/>
          </a:xfrm>
          <a:prstGeom prst="rect">
            <a:avLst/>
          </a:prstGeom>
          <a:noFill/>
          <a:ln>
            <a:noFill/>
          </a:ln>
        </p:spPr>
      </p:pic>
      <p:pic>
        <p:nvPicPr>
          <p:cNvPr id="461" name="Google Shape;461;p53"/>
          <p:cNvPicPr preferRelativeResize="0"/>
          <p:nvPr/>
        </p:nvPicPr>
        <p:blipFill>
          <a:blip r:embed="rId5">
            <a:alphaModFix/>
          </a:blip>
          <a:stretch>
            <a:fillRect/>
          </a:stretch>
        </p:blipFill>
        <p:spPr>
          <a:xfrm rot="5400000">
            <a:off x="-217084" y="3474042"/>
            <a:ext cx="1886543" cy="1452375"/>
          </a:xfrm>
          <a:prstGeom prst="rect">
            <a:avLst/>
          </a:prstGeom>
          <a:noFill/>
          <a:ln>
            <a:noFill/>
          </a:ln>
        </p:spPr>
      </p:pic>
      <p:sp>
        <p:nvSpPr>
          <p:cNvPr id="462" name="Google Shape;462;p53"/>
          <p:cNvSpPr txBox="1"/>
          <p:nvPr/>
        </p:nvSpPr>
        <p:spPr>
          <a:xfrm>
            <a:off x="5005225" y="4705375"/>
            <a:ext cx="3608700" cy="3078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800">
                <a:solidFill>
                  <a:schemeClr val="dk1"/>
                </a:solidFill>
              </a:rPr>
              <a:t>https://pixabay.com/photos/house-keys-key-security-door-key-4521073//</a:t>
            </a:r>
            <a:endParaRPr sz="800">
              <a:solidFill>
                <a:schemeClr val="dk1"/>
              </a:solidFill>
            </a:endParaRPr>
          </a:p>
        </p:txBody>
      </p:sp>
      <p:sp>
        <p:nvSpPr>
          <p:cNvPr id="463" name="Google Shape;463;p53"/>
          <p:cNvSpPr txBox="1"/>
          <p:nvPr/>
        </p:nvSpPr>
        <p:spPr>
          <a:xfrm>
            <a:off x="5327700" y="4883225"/>
            <a:ext cx="3816300" cy="3078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en" sz="800">
                <a:solidFill>
                  <a:schemeClr val="dk1"/>
                </a:solidFill>
              </a:rPr>
              <a:t>https://pixabay.com/photos/money-coins-euro-coins-currency-515058/</a:t>
            </a:r>
            <a:endParaRPr sz="800">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7"/>
        <p:cNvGrpSpPr/>
        <p:nvPr/>
      </p:nvGrpSpPr>
      <p:grpSpPr>
        <a:xfrm>
          <a:off x="0" y="0"/>
          <a:ext cx="0" cy="0"/>
          <a:chOff x="0" y="0"/>
          <a:chExt cx="0" cy="0"/>
        </a:xfrm>
      </p:grpSpPr>
      <p:sp>
        <p:nvSpPr>
          <p:cNvPr id="468" name="Google Shape;468;p54"/>
          <p:cNvSpPr txBox="1"/>
          <p:nvPr/>
        </p:nvSpPr>
        <p:spPr>
          <a:xfrm>
            <a:off x="1757804" y="413762"/>
            <a:ext cx="7230396" cy="446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 sz="2900" dirty="0">
                <a:solidFill>
                  <a:srgbClr val="F47115"/>
                </a:solidFill>
                <a:latin typeface="Source Sans Pro Black"/>
                <a:ea typeface="Source Sans Pro Black"/>
                <a:cs typeface="Source Sans Pro Black"/>
                <a:sym typeface="Source Sans Pro Black"/>
              </a:rPr>
              <a:t>The bottom line: </a:t>
            </a:r>
            <a:r>
              <a:rPr lang="en" sz="2700" dirty="0">
                <a:solidFill>
                  <a:srgbClr val="595959"/>
                </a:solidFill>
                <a:latin typeface="Source Sans Pro Black"/>
                <a:ea typeface="Source Sans Pro Black"/>
                <a:cs typeface="Source Sans Pro Black"/>
                <a:sym typeface="Source Sans Pro Black"/>
              </a:rPr>
              <a:t>the authors’ hands are tied</a:t>
            </a:r>
            <a:endParaRPr sz="2900" dirty="0">
              <a:solidFill>
                <a:srgbClr val="F47115"/>
              </a:solidFill>
              <a:latin typeface="Source Sans Pro Black"/>
              <a:ea typeface="Source Sans Pro Black"/>
              <a:cs typeface="Source Sans Pro Black"/>
              <a:sym typeface="Source Sans Pro Black"/>
            </a:endParaRPr>
          </a:p>
        </p:txBody>
      </p:sp>
      <p:sp>
        <p:nvSpPr>
          <p:cNvPr id="469" name="Google Shape;469;p54"/>
          <p:cNvSpPr txBox="1"/>
          <p:nvPr/>
        </p:nvSpPr>
        <p:spPr>
          <a:xfrm>
            <a:off x="2118225" y="1151850"/>
            <a:ext cx="7025700" cy="37635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2000" b="1">
                <a:solidFill>
                  <a:schemeClr val="dk1"/>
                </a:solidFill>
                <a:latin typeface="Source Sans Pro"/>
                <a:ea typeface="Source Sans Pro"/>
                <a:cs typeface="Source Sans Pro"/>
                <a:sym typeface="Source Sans Pro"/>
              </a:rPr>
              <a:t>Publishers:</a:t>
            </a:r>
            <a:endParaRPr sz="2000" b="1">
              <a:solidFill>
                <a:schemeClr val="dk1"/>
              </a:solidFill>
              <a:latin typeface="Source Sans Pro"/>
              <a:ea typeface="Source Sans Pro"/>
              <a:cs typeface="Source Sans Pro"/>
              <a:sym typeface="Source Sans Pro"/>
            </a:endParaRPr>
          </a:p>
          <a:p>
            <a:pPr marL="457200" marR="0" lvl="0" indent="-355600" algn="l" rtl="0">
              <a:spcBef>
                <a:spcPts val="0"/>
              </a:spcBef>
              <a:spcAft>
                <a:spcPts val="0"/>
              </a:spcAft>
              <a:buClr>
                <a:schemeClr val="dk1"/>
              </a:buClr>
              <a:buSzPts val="2000"/>
              <a:buFont typeface="Source Sans Pro"/>
              <a:buChar char="●"/>
            </a:pPr>
            <a:r>
              <a:rPr lang="en" sz="2000">
                <a:solidFill>
                  <a:schemeClr val="dk1"/>
                </a:solidFill>
                <a:latin typeface="Source Sans Pro"/>
                <a:ea typeface="Source Sans Pro"/>
                <a:cs typeface="Source Sans Pro"/>
                <a:sym typeface="Source Sans Pro"/>
              </a:rPr>
              <a:t>have no input into the intellectual content of your work</a:t>
            </a:r>
            <a:endParaRPr sz="2000">
              <a:solidFill>
                <a:schemeClr val="dk1"/>
              </a:solidFill>
              <a:latin typeface="Source Sans Pro"/>
              <a:ea typeface="Source Sans Pro"/>
              <a:cs typeface="Source Sans Pro"/>
              <a:sym typeface="Source Sans Pro"/>
            </a:endParaRPr>
          </a:p>
          <a:p>
            <a:pPr marL="457200" marR="0" lvl="0" indent="-355600" algn="l" rtl="0">
              <a:spcBef>
                <a:spcPts val="0"/>
              </a:spcBef>
              <a:spcAft>
                <a:spcPts val="0"/>
              </a:spcAft>
              <a:buClr>
                <a:schemeClr val="dk1"/>
              </a:buClr>
              <a:buSzPts val="2000"/>
              <a:buFont typeface="Source Sans Pro"/>
              <a:buChar char="●"/>
            </a:pPr>
            <a:r>
              <a:rPr lang="en" sz="2000">
                <a:solidFill>
                  <a:schemeClr val="dk1"/>
                </a:solidFill>
                <a:latin typeface="Source Sans Pro"/>
                <a:ea typeface="Source Sans Pro"/>
                <a:cs typeface="Source Sans Pro"/>
                <a:sym typeface="Source Sans Pro"/>
              </a:rPr>
              <a:t>demand copyright transfer or exclusive licences </a:t>
            </a:r>
            <a:endParaRPr sz="2000">
              <a:solidFill>
                <a:schemeClr val="dk1"/>
              </a:solidFill>
              <a:latin typeface="Source Sans Pro"/>
              <a:ea typeface="Source Sans Pro"/>
              <a:cs typeface="Source Sans Pro"/>
              <a:sym typeface="Source Sans Pro"/>
            </a:endParaRPr>
          </a:p>
          <a:p>
            <a:pPr marL="457200" marR="0" lvl="0" indent="-355600" algn="l" rtl="0">
              <a:spcBef>
                <a:spcPts val="0"/>
              </a:spcBef>
              <a:spcAft>
                <a:spcPts val="0"/>
              </a:spcAft>
              <a:buClr>
                <a:schemeClr val="dk1"/>
              </a:buClr>
              <a:buSzPts val="2000"/>
              <a:buFont typeface="Source Sans Pro"/>
              <a:buChar char="●"/>
            </a:pPr>
            <a:r>
              <a:rPr lang="en" sz="2000">
                <a:solidFill>
                  <a:schemeClr val="dk1"/>
                </a:solidFill>
                <a:latin typeface="Source Sans Pro"/>
                <a:ea typeface="Source Sans Pro"/>
                <a:cs typeface="Source Sans Pro"/>
                <a:sym typeface="Source Sans Pro"/>
              </a:rPr>
              <a:t>are free to make many uses of the work </a:t>
            </a:r>
            <a:br>
              <a:rPr lang="en" sz="2000">
                <a:solidFill>
                  <a:schemeClr val="dk1"/>
                </a:solidFill>
                <a:latin typeface="Source Sans Pro"/>
                <a:ea typeface="Source Sans Pro"/>
                <a:cs typeface="Source Sans Pro"/>
                <a:sym typeface="Source Sans Pro"/>
              </a:rPr>
            </a:br>
            <a:r>
              <a:rPr lang="en" sz="2000">
                <a:solidFill>
                  <a:schemeClr val="dk1"/>
                </a:solidFill>
                <a:latin typeface="Source Sans Pro"/>
                <a:ea typeface="Source Sans Pro"/>
                <a:cs typeface="Source Sans Pro"/>
                <a:sym typeface="Source Sans Pro"/>
              </a:rPr>
              <a:t>without asking your permission</a:t>
            </a:r>
            <a:endParaRPr sz="2000">
              <a:solidFill>
                <a:schemeClr val="dk1"/>
              </a:solidFill>
              <a:latin typeface="Source Sans Pro"/>
              <a:ea typeface="Source Sans Pro"/>
              <a:cs typeface="Source Sans Pro"/>
              <a:sym typeface="Source Sans Pro"/>
            </a:endParaRPr>
          </a:p>
          <a:p>
            <a:pPr marL="0" marR="0" lvl="0" indent="0" algn="l" rtl="0">
              <a:spcBef>
                <a:spcPts val="0"/>
              </a:spcBef>
              <a:spcAft>
                <a:spcPts val="0"/>
              </a:spcAft>
              <a:buNone/>
            </a:pPr>
            <a:endParaRPr sz="2000">
              <a:solidFill>
                <a:schemeClr val="dk1"/>
              </a:solidFill>
              <a:latin typeface="Source Sans Pro"/>
              <a:ea typeface="Source Sans Pro"/>
              <a:cs typeface="Source Sans Pro"/>
              <a:sym typeface="Source Sans Pro"/>
            </a:endParaRPr>
          </a:p>
          <a:p>
            <a:pPr marL="0" marR="0" lvl="0" indent="0" algn="l" rtl="0">
              <a:spcBef>
                <a:spcPts val="0"/>
              </a:spcBef>
              <a:spcAft>
                <a:spcPts val="0"/>
              </a:spcAft>
              <a:buNone/>
            </a:pPr>
            <a:r>
              <a:rPr lang="en" sz="2000" b="1">
                <a:solidFill>
                  <a:schemeClr val="dk1"/>
                </a:solidFill>
                <a:latin typeface="Source Sans Pro"/>
                <a:ea typeface="Source Sans Pro"/>
                <a:cs typeface="Source Sans Pro"/>
                <a:sym typeface="Source Sans Pro"/>
              </a:rPr>
              <a:t>The author:</a:t>
            </a:r>
            <a:endParaRPr sz="2000">
              <a:solidFill>
                <a:schemeClr val="dk1"/>
              </a:solidFill>
              <a:latin typeface="Source Sans Pro"/>
              <a:ea typeface="Source Sans Pro"/>
              <a:cs typeface="Source Sans Pro"/>
              <a:sym typeface="Source Sans Pro"/>
            </a:endParaRPr>
          </a:p>
          <a:p>
            <a:pPr marL="457200" marR="0" lvl="0" indent="-355600" algn="l" rtl="0">
              <a:spcBef>
                <a:spcPts val="0"/>
              </a:spcBef>
              <a:spcAft>
                <a:spcPts val="0"/>
              </a:spcAft>
              <a:buClr>
                <a:schemeClr val="dk1"/>
              </a:buClr>
              <a:buSzPts val="2000"/>
              <a:buFont typeface="Source Sans Pro"/>
              <a:buChar char="●"/>
            </a:pPr>
            <a:r>
              <a:rPr lang="en" sz="2000">
                <a:solidFill>
                  <a:schemeClr val="dk1"/>
                </a:solidFill>
                <a:latin typeface="Source Sans Pro"/>
                <a:ea typeface="Source Sans Pro"/>
                <a:cs typeface="Source Sans Pro"/>
                <a:sym typeface="Source Sans Pro"/>
              </a:rPr>
              <a:t>Is the creator and original copyright holder of your work</a:t>
            </a:r>
            <a:endParaRPr sz="2000">
              <a:solidFill>
                <a:schemeClr val="dk1"/>
              </a:solidFill>
              <a:latin typeface="Source Sans Pro"/>
              <a:ea typeface="Source Sans Pro"/>
              <a:cs typeface="Source Sans Pro"/>
              <a:sym typeface="Source Sans Pro"/>
            </a:endParaRPr>
          </a:p>
          <a:p>
            <a:pPr marL="457200" marR="0" lvl="0" indent="-355600" algn="l" rtl="0">
              <a:spcBef>
                <a:spcPts val="0"/>
              </a:spcBef>
              <a:spcAft>
                <a:spcPts val="0"/>
              </a:spcAft>
              <a:buClr>
                <a:schemeClr val="dk1"/>
              </a:buClr>
              <a:buSzPts val="2000"/>
              <a:buFont typeface="Source Sans Pro"/>
              <a:buChar char="●"/>
            </a:pPr>
            <a:r>
              <a:rPr lang="en" sz="2000">
                <a:solidFill>
                  <a:schemeClr val="dk1"/>
                </a:solidFill>
                <a:latin typeface="Source Sans Pro"/>
                <a:ea typeface="Source Sans Pro"/>
                <a:cs typeface="Source Sans Pro"/>
                <a:sym typeface="Source Sans Pro"/>
              </a:rPr>
              <a:t>Is severely limited in what they can do with their own work</a:t>
            </a:r>
            <a:endParaRPr sz="2000">
              <a:solidFill>
                <a:schemeClr val="dk1"/>
              </a:solidFill>
              <a:latin typeface="Source Sans Pro"/>
              <a:ea typeface="Source Sans Pro"/>
              <a:cs typeface="Source Sans Pro"/>
              <a:sym typeface="Source Sans Pro"/>
            </a:endParaRPr>
          </a:p>
          <a:p>
            <a:pPr marL="914400" marR="0" lvl="1" indent="-355600" algn="l" rtl="0">
              <a:spcBef>
                <a:spcPts val="0"/>
              </a:spcBef>
              <a:spcAft>
                <a:spcPts val="0"/>
              </a:spcAft>
              <a:buClr>
                <a:schemeClr val="dk1"/>
              </a:buClr>
              <a:buSzPts val="2000"/>
              <a:buFont typeface="Source Sans Pro"/>
              <a:buChar char="○"/>
            </a:pPr>
            <a:r>
              <a:rPr lang="en" sz="2000">
                <a:solidFill>
                  <a:schemeClr val="dk1"/>
                </a:solidFill>
                <a:latin typeface="Source Sans Pro"/>
                <a:ea typeface="Source Sans Pro"/>
                <a:cs typeface="Source Sans Pro"/>
                <a:sym typeface="Source Sans Pro"/>
              </a:rPr>
              <a:t>Including use for the university eg repository</a:t>
            </a:r>
            <a:endParaRPr sz="2000">
              <a:solidFill>
                <a:schemeClr val="dk1"/>
              </a:solidFill>
              <a:latin typeface="Source Sans Pro"/>
              <a:ea typeface="Source Sans Pro"/>
              <a:cs typeface="Source Sans Pro"/>
              <a:sym typeface="Source Sans Pro"/>
            </a:endParaRPr>
          </a:p>
          <a:p>
            <a:pPr marL="457200" marR="0" lvl="0" indent="-355600" algn="l" rtl="0">
              <a:spcBef>
                <a:spcPts val="0"/>
              </a:spcBef>
              <a:spcAft>
                <a:spcPts val="0"/>
              </a:spcAft>
              <a:buClr>
                <a:schemeClr val="dk1"/>
              </a:buClr>
              <a:buSzPts val="2000"/>
              <a:buFont typeface="Source Sans Pro"/>
              <a:buChar char="●"/>
            </a:pPr>
            <a:r>
              <a:rPr lang="en" sz="2000">
                <a:solidFill>
                  <a:schemeClr val="dk1"/>
                </a:solidFill>
                <a:latin typeface="Source Sans Pro"/>
                <a:ea typeface="Source Sans Pro"/>
                <a:cs typeface="Source Sans Pro"/>
                <a:sym typeface="Source Sans Pro"/>
              </a:rPr>
              <a:t>Often has to beg the publisher for permission </a:t>
            </a:r>
            <a:br>
              <a:rPr lang="en" sz="2000">
                <a:solidFill>
                  <a:schemeClr val="dk1"/>
                </a:solidFill>
                <a:latin typeface="Source Sans Pro"/>
                <a:ea typeface="Source Sans Pro"/>
                <a:cs typeface="Source Sans Pro"/>
                <a:sym typeface="Source Sans Pro"/>
              </a:rPr>
            </a:br>
            <a:r>
              <a:rPr lang="en" sz="2000">
                <a:solidFill>
                  <a:schemeClr val="dk1"/>
                </a:solidFill>
                <a:latin typeface="Source Sans Pro"/>
                <a:ea typeface="Source Sans Pro"/>
                <a:cs typeface="Source Sans Pro"/>
                <a:sym typeface="Source Sans Pro"/>
              </a:rPr>
              <a:t>to reuse parts of their own work</a:t>
            </a:r>
            <a:endParaRPr sz="2000"/>
          </a:p>
        </p:txBody>
      </p:sp>
      <p:pic>
        <p:nvPicPr>
          <p:cNvPr id="470" name="Google Shape;470;p54"/>
          <p:cNvPicPr preferRelativeResize="0"/>
          <p:nvPr/>
        </p:nvPicPr>
        <p:blipFill>
          <a:blip r:embed="rId3">
            <a:alphaModFix/>
          </a:blip>
          <a:stretch>
            <a:fillRect/>
          </a:stretch>
        </p:blipFill>
        <p:spPr>
          <a:xfrm rot="5400000">
            <a:off x="-1470999" y="1632024"/>
            <a:ext cx="5133048" cy="187944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79433">
            <a:alpha val="0"/>
          </a:srgbClr>
        </a:solidFill>
        <a:effectLst/>
      </p:bgPr>
    </p:bg>
    <p:spTree>
      <p:nvGrpSpPr>
        <p:cNvPr id="1" name=""/>
        <p:cNvGrpSpPr/>
        <p:nvPr/>
      </p:nvGrpSpPr>
      <p:grpSpPr>
        <a:xfrm>
          <a:off x="0" y="0"/>
          <a:ext cx="0" cy="0"/>
          <a:chOff x="0" y="0"/>
          <a:chExt cx="0" cy="0"/>
        </a:xfrm>
      </p:grpSpPr>
      <p:pic>
        <p:nvPicPr>
          <p:cNvPr id="19" name="Picture 8">
            <a:extLst>
              <a:ext uri="{FF2B5EF4-FFF2-40B4-BE49-F238E27FC236}">
                <a16:creationId xmlns:a16="http://schemas.microsoft.com/office/drawing/2014/main" id="{14991E93-64EF-4402-AED7-FE3A9A59D879}"/>
              </a:ext>
            </a:extLst>
          </p:cNvPr>
          <p:cNvPicPr>
            <a:picLocks noChangeAspect="1"/>
          </p:cNvPicPr>
          <p:nvPr/>
        </p:nvPicPr>
        <p:blipFill>
          <a:blip r:embed="rId2" cstate="email">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a:xfrm>
            <a:off x="457200" y="4655010"/>
            <a:ext cx="8229600" cy="28678"/>
          </a:xfrm>
          <a:prstGeom prst="rect">
            <a:avLst/>
          </a:prstGeom>
        </p:spPr>
      </p:pic>
      <p:sp>
        <p:nvSpPr>
          <p:cNvPr id="20" name="Date Placeholder 2">
            <a:extLst>
              <a:ext uri="{FF2B5EF4-FFF2-40B4-BE49-F238E27FC236}">
                <a16:creationId xmlns:a16="http://schemas.microsoft.com/office/drawing/2014/main" id="{3F7D7BEA-4438-4DE4-AC82-444580DF636A}"/>
              </a:ext>
            </a:extLst>
          </p:cNvPr>
          <p:cNvSpPr>
            <a:spLocks noGrp="1"/>
          </p:cNvSpPr>
          <p:nvPr>
            <p:ph type="dt" sz="half" idx="2"/>
          </p:nvPr>
        </p:nvSpPr>
        <p:spPr>
          <a:xfrm>
            <a:off x="628560" y="6356351"/>
            <a:ext cx="2844800" cy="365125"/>
          </a:xfrm>
          <a:prstGeom prst="rect">
            <a:avLst/>
          </a:prstGeom>
        </p:spPr>
        <p:txBody>
          <a:bodyPr vert="horz" lIns="91440" tIns="45720" rIns="91440" bIns="45720" rtlCol="0" anchor="ctr"/>
          <a:lstStyle>
            <a:defPPr>
              <a:defRPr lang="en-US"/>
            </a:defPPr>
            <a:lvl1pPr marL="0" algn="l" defTabSz="914400" rtl="0" eaLnBrk="1" latinLnBrk="0" hangingPunct="1">
              <a:defRPr lang="en-US" sz="1100" i="0" kern="1200" dirty="0" smtClean="0">
                <a:solidFill>
                  <a:schemeClr val="bg1"/>
                </a:solidFill>
                <a:latin typeface="Source Sans Pro Light" panose="020B0604020202020204" pitchFamily="34" charset="0"/>
                <a:ea typeface="Open Sans 2" panose="020B0604020202020204" charset="0"/>
                <a:cs typeface="Open Sans 2" panose="020B060402020202020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May 2021</a:t>
            </a:r>
            <a:endParaRPr lang="en-US" dirty="0"/>
          </a:p>
        </p:txBody>
      </p:sp>
      <p:sp>
        <p:nvSpPr>
          <p:cNvPr id="3" name="Footer Placeholder 2">
            <a:extLst>
              <a:ext uri="{FF2B5EF4-FFF2-40B4-BE49-F238E27FC236}">
                <a16:creationId xmlns:a16="http://schemas.microsoft.com/office/drawing/2014/main" id="{CA10E837-9829-4FE9-A081-C538A0D78430}"/>
              </a:ext>
            </a:extLst>
          </p:cNvPr>
          <p:cNvSpPr>
            <a:spLocks noGrp="1"/>
          </p:cNvSpPr>
          <p:nvPr>
            <p:ph type="ftr" sz="quarter" idx="3"/>
          </p:nvPr>
        </p:nvSpPr>
        <p:spPr>
          <a:xfrm>
            <a:off x="3657600" y="6356351"/>
            <a:ext cx="4876800" cy="365125"/>
          </a:xfrm>
          <a:prstGeom prst="rect">
            <a:avLst/>
          </a:prstGeom>
        </p:spPr>
        <p:txBody>
          <a:bodyPr vert="horz" lIns="91440" tIns="45720" rIns="91440" bIns="45720" rtlCol="0" anchor="ctr"/>
          <a:lstStyle>
            <a:defPPr>
              <a:defRPr lang="en-US"/>
            </a:defPPr>
            <a:lvl1pPr marL="0" algn="ctr" defTabSz="914400" rtl="0" eaLnBrk="1" latinLnBrk="0" hangingPunct="1">
              <a:defRPr sz="1100" i="0" kern="1200">
                <a:solidFill>
                  <a:schemeClr val="bg1"/>
                </a:solidFill>
                <a:latin typeface="Source Sans Pro Light"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815"/>
              </a:lnSpc>
            </a:pPr>
            <a:r>
              <a:rPr lang="en-US" spc="33">
                <a:ea typeface="Open Sans 2" panose="020B0604020202020204" charset="0"/>
                <a:cs typeface="Open Sans 2" panose="020B0604020202020204" charset="0"/>
              </a:rPr>
              <a:t>cOAlition S</a:t>
            </a:r>
            <a:endParaRPr lang="en-US" spc="25" dirty="0">
              <a:solidFill>
                <a:srgbClr val="F47115"/>
              </a:solidFill>
              <a:ea typeface="Open Sans 2" panose="020B0604020202020204" charset="0"/>
              <a:cs typeface="Open Sans 2" panose="020B0604020202020204" charset="0"/>
            </a:endParaRPr>
          </a:p>
        </p:txBody>
      </p:sp>
      <p:sp>
        <p:nvSpPr>
          <p:cNvPr id="21" name="Slide Number Placeholder 3">
            <a:extLst>
              <a:ext uri="{FF2B5EF4-FFF2-40B4-BE49-F238E27FC236}">
                <a16:creationId xmlns:a16="http://schemas.microsoft.com/office/drawing/2014/main" id="{01CAC840-69C5-4299-986F-26C48C1FEDB1}"/>
              </a:ext>
            </a:extLst>
          </p:cNvPr>
          <p:cNvSpPr>
            <a:spLocks noGrp="1"/>
          </p:cNvSpPr>
          <p:nvPr>
            <p:ph type="sldNum" sz="quarter" idx="4"/>
          </p:nvPr>
        </p:nvSpPr>
        <p:spPr>
          <a:xfrm>
            <a:off x="8756560" y="6356351"/>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100" i="0" kern="1200">
                <a:solidFill>
                  <a:schemeClr val="bg1"/>
                </a:solidFill>
                <a:latin typeface="Source Sans Pro Light" panose="020B0604020202020204" pitchFamily="34" charset="0"/>
                <a:ea typeface="Open Sans 2" panose="020B0604020202020204" charset="0"/>
                <a:cs typeface="Open Sans 2" panose="020B060402020202020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18</a:t>
            </a:fld>
            <a:endParaRPr lang="en-US" dirty="0">
              <a:solidFill>
                <a:srgbClr val="F47115"/>
              </a:solidFill>
            </a:endParaRPr>
          </a:p>
        </p:txBody>
      </p:sp>
      <p:sp>
        <p:nvSpPr>
          <p:cNvPr id="12" name="TextBox 8">
            <a:extLst>
              <a:ext uri="{FF2B5EF4-FFF2-40B4-BE49-F238E27FC236}">
                <a16:creationId xmlns:a16="http://schemas.microsoft.com/office/drawing/2014/main" id="{C3AAB5DB-4385-0741-97AE-7F78F2B5FE14}"/>
              </a:ext>
            </a:extLst>
          </p:cNvPr>
          <p:cNvSpPr txBox="1"/>
          <p:nvPr/>
        </p:nvSpPr>
        <p:spPr>
          <a:xfrm>
            <a:off x="2350294" y="38962"/>
            <a:ext cx="7169294" cy="865622"/>
          </a:xfrm>
          <a:prstGeom prst="rect">
            <a:avLst/>
          </a:prstGeom>
        </p:spPr>
        <p:txBody>
          <a:bodyPr wrap="square" lIns="0" tIns="0" rIns="0" bIns="0" rtlCol="0" anchor="t">
            <a:spAutoFit/>
          </a:bodyPr>
          <a:lstStyle/>
          <a:p>
            <a:r>
              <a:rPr lang="en-GB" sz="2925" dirty="0">
                <a:solidFill>
                  <a:srgbClr val="F47115"/>
                </a:solidFill>
                <a:latin typeface="+mj-lt"/>
                <a:ea typeface="Open Sans" panose="020B0806030504020204" pitchFamily="34" charset="0"/>
                <a:cs typeface="Open Sans" panose="020B0806030504020204" pitchFamily="34" charset="0"/>
              </a:rPr>
              <a:t>Rights Retention Strategy (RRS)</a:t>
            </a:r>
            <a:br>
              <a:rPr lang="en-GB" sz="2925" dirty="0">
                <a:solidFill>
                  <a:srgbClr val="F47115"/>
                </a:solidFill>
                <a:latin typeface="+mj-lt"/>
                <a:ea typeface="Open Sans" panose="020B0806030504020204" pitchFamily="34" charset="0"/>
                <a:cs typeface="Open Sans" panose="020B0806030504020204" pitchFamily="34" charset="0"/>
              </a:rPr>
            </a:br>
            <a:r>
              <a:rPr lang="en-GB" sz="2700" dirty="0">
                <a:solidFill>
                  <a:schemeClr val="tx1">
                    <a:lumMod val="65000"/>
                    <a:lumOff val="35000"/>
                  </a:schemeClr>
                </a:solidFill>
                <a:latin typeface="+mj-lt"/>
                <a:ea typeface="Open Sans" panose="020B0806030504020204" pitchFamily="34" charset="0"/>
                <a:cs typeface="Open Sans" panose="020B0806030504020204" pitchFamily="34" charset="0"/>
              </a:rPr>
              <a:t>AAM v </a:t>
            </a:r>
            <a:r>
              <a:rPr lang="en-GB" sz="2700" dirty="0" err="1">
                <a:solidFill>
                  <a:schemeClr val="tx1">
                    <a:lumMod val="65000"/>
                    <a:lumOff val="35000"/>
                  </a:schemeClr>
                </a:solidFill>
                <a:latin typeface="+mj-lt"/>
                <a:ea typeface="Open Sans" panose="020B0806030504020204" pitchFamily="34" charset="0"/>
                <a:cs typeface="Open Sans" panose="020B0806030504020204" pitchFamily="34" charset="0"/>
              </a:rPr>
              <a:t>VoR</a:t>
            </a:r>
            <a:endParaRPr lang="en-US" sz="2925" dirty="0">
              <a:solidFill>
                <a:schemeClr val="tx1">
                  <a:lumMod val="65000"/>
                  <a:lumOff val="35000"/>
                </a:schemeClr>
              </a:solidFill>
              <a:latin typeface="+mj-lt"/>
              <a:ea typeface="Open Sans" panose="020B0806030504020204" pitchFamily="34" charset="0"/>
              <a:cs typeface="Open Sans" panose="020B0806030504020204" pitchFamily="34" charset="0"/>
            </a:endParaRPr>
          </a:p>
        </p:txBody>
      </p:sp>
      <p:sp>
        <p:nvSpPr>
          <p:cNvPr id="13" name="TextBox 12">
            <a:extLst>
              <a:ext uri="{FF2B5EF4-FFF2-40B4-BE49-F238E27FC236}">
                <a16:creationId xmlns:a16="http://schemas.microsoft.com/office/drawing/2014/main" id="{5E284F3B-20EF-7842-A4C8-AC1E94D0C4E7}"/>
              </a:ext>
            </a:extLst>
          </p:cNvPr>
          <p:cNvSpPr txBox="1"/>
          <p:nvPr/>
        </p:nvSpPr>
        <p:spPr>
          <a:xfrm>
            <a:off x="2263259" y="1001991"/>
            <a:ext cx="6449160" cy="3901068"/>
          </a:xfrm>
          <a:prstGeom prst="rect">
            <a:avLst/>
          </a:prstGeom>
          <a:noFill/>
        </p:spPr>
        <p:txBody>
          <a:bodyPr wrap="square" rtlCol="0">
            <a:spAutoFit/>
          </a:bodyPr>
          <a:lstStyle/>
          <a:p>
            <a:pPr marL="257175" indent="-257175">
              <a:buBlip>
                <a:blip r:embed="rId3"/>
              </a:buBlip>
            </a:pPr>
            <a:r>
              <a:rPr lang="en-US" sz="1650" dirty="0" err="1"/>
              <a:t>cOAlition</a:t>
            </a:r>
            <a:r>
              <a:rPr lang="en-US" sz="1650" dirty="0"/>
              <a:t> S has </a:t>
            </a:r>
            <a:r>
              <a:rPr lang="en-US" sz="1650" b="1" dirty="0"/>
              <a:t>3 equally valid routes to OA</a:t>
            </a:r>
            <a:r>
              <a:rPr lang="en-US" sz="1650" dirty="0"/>
              <a:t>: </a:t>
            </a:r>
            <a:br>
              <a:rPr lang="en-US" sz="1650" dirty="0"/>
            </a:br>
            <a:r>
              <a:rPr lang="en-US" sz="1650" dirty="0"/>
              <a:t>Gold, RRS (Green), and Transformative Arrangements (TAs, TJs, S2O)</a:t>
            </a:r>
          </a:p>
          <a:p>
            <a:endParaRPr lang="en-US" sz="1650" dirty="0"/>
          </a:p>
          <a:p>
            <a:pPr marL="257175" indent="-257175">
              <a:buBlip>
                <a:blip r:embed="rId3"/>
              </a:buBlip>
            </a:pPr>
            <a:r>
              <a:rPr lang="en-US" sz="1650" dirty="0"/>
              <a:t>Some </a:t>
            </a:r>
            <a:r>
              <a:rPr lang="en-US" sz="1650" dirty="0" err="1"/>
              <a:t>cOAlition</a:t>
            </a:r>
            <a:r>
              <a:rPr lang="en-US" sz="1650" dirty="0"/>
              <a:t> S funders have a preference for an Open Access </a:t>
            </a:r>
            <a:r>
              <a:rPr lang="en-US" sz="1650" dirty="0" err="1"/>
              <a:t>VoR</a:t>
            </a:r>
            <a:r>
              <a:rPr lang="en-US" sz="1650" dirty="0"/>
              <a:t> </a:t>
            </a:r>
            <a:br>
              <a:rPr lang="en-US" sz="1650" dirty="0"/>
            </a:br>
            <a:r>
              <a:rPr lang="en-US" sz="1650" dirty="0"/>
              <a:t>if prices are fair and reasonable (contributions to Transformative Agreements, Transformative Journals </a:t>
            </a:r>
            <a:r>
              <a:rPr lang="en-US" sz="1650" dirty="0" err="1"/>
              <a:t>etc</a:t>
            </a:r>
            <a:r>
              <a:rPr lang="en-US" sz="1650" dirty="0"/>
              <a:t>).</a:t>
            </a:r>
          </a:p>
          <a:p>
            <a:endParaRPr lang="en-US" sz="1650" dirty="0"/>
          </a:p>
          <a:p>
            <a:pPr marL="257175" indent="-257175">
              <a:buBlip>
                <a:blip r:embed="rId3"/>
              </a:buBlip>
            </a:pPr>
            <a:r>
              <a:rPr lang="en-US" sz="1650" dirty="0"/>
              <a:t>For these funders, the RRS is a fallback strategy: the AAM will ONLY need to be made Open Access when there is no Plan S-aligned way to make the </a:t>
            </a:r>
            <a:r>
              <a:rPr lang="en-US" sz="1650" dirty="0" err="1"/>
              <a:t>VoR</a:t>
            </a:r>
            <a:r>
              <a:rPr lang="en-US" sz="1650" dirty="0"/>
              <a:t> Open Access.</a:t>
            </a:r>
            <a:br>
              <a:rPr lang="en-US" sz="1650" dirty="0"/>
            </a:br>
            <a:endParaRPr lang="en-US" sz="1650" dirty="0"/>
          </a:p>
          <a:p>
            <a:pPr marL="257175" indent="-257175">
              <a:buBlip>
                <a:blip r:embed="rId3"/>
              </a:buBlip>
            </a:pPr>
            <a:r>
              <a:rPr lang="en-US" sz="1650" dirty="0"/>
              <a:t>Other funders and some authors prefer the RRS route.</a:t>
            </a:r>
          </a:p>
          <a:p>
            <a:pPr marL="257175" indent="-257175">
              <a:buBlip>
                <a:blip r:embed="rId3"/>
              </a:buBlip>
            </a:pPr>
            <a:endParaRPr lang="en-US" sz="1650" dirty="0"/>
          </a:p>
        </p:txBody>
      </p:sp>
      <p:sp>
        <p:nvSpPr>
          <p:cNvPr id="2" name="Rectangle 1">
            <a:extLst>
              <a:ext uri="{FF2B5EF4-FFF2-40B4-BE49-F238E27FC236}">
                <a16:creationId xmlns:a16="http://schemas.microsoft.com/office/drawing/2014/main" id="{2893F39C-B078-C643-9A6F-247351DC0638}"/>
              </a:ext>
            </a:extLst>
          </p:cNvPr>
          <p:cNvSpPr/>
          <p:nvPr/>
        </p:nvSpPr>
        <p:spPr>
          <a:xfrm>
            <a:off x="0" y="1866"/>
            <a:ext cx="2057400" cy="171263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050"/>
          </a:p>
        </p:txBody>
      </p:sp>
      <p:sp>
        <p:nvSpPr>
          <p:cNvPr id="14" name="Rectangle 13">
            <a:extLst>
              <a:ext uri="{FF2B5EF4-FFF2-40B4-BE49-F238E27FC236}">
                <a16:creationId xmlns:a16="http://schemas.microsoft.com/office/drawing/2014/main" id="{B7CC2669-A103-9640-8688-3487FC7445EB}"/>
              </a:ext>
            </a:extLst>
          </p:cNvPr>
          <p:cNvSpPr/>
          <p:nvPr/>
        </p:nvSpPr>
        <p:spPr>
          <a:xfrm>
            <a:off x="0" y="1716367"/>
            <a:ext cx="2057400" cy="171263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050"/>
          </a:p>
        </p:txBody>
      </p:sp>
      <p:sp>
        <p:nvSpPr>
          <p:cNvPr id="15" name="Rectangle 14">
            <a:extLst>
              <a:ext uri="{FF2B5EF4-FFF2-40B4-BE49-F238E27FC236}">
                <a16:creationId xmlns:a16="http://schemas.microsoft.com/office/drawing/2014/main" id="{F16A4310-7D0D-804A-9B85-337F3C307E33}"/>
              </a:ext>
            </a:extLst>
          </p:cNvPr>
          <p:cNvSpPr/>
          <p:nvPr/>
        </p:nvSpPr>
        <p:spPr>
          <a:xfrm>
            <a:off x="0" y="3430866"/>
            <a:ext cx="2057400" cy="1712634"/>
          </a:xfrm>
          <a:prstGeom prst="rect">
            <a:avLst/>
          </a:prstGeom>
          <a:solidFill>
            <a:srgbClr val="F794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050"/>
          </a:p>
        </p:txBody>
      </p:sp>
      <p:sp>
        <p:nvSpPr>
          <p:cNvPr id="7" name="Right Arrow 6">
            <a:extLst>
              <a:ext uri="{FF2B5EF4-FFF2-40B4-BE49-F238E27FC236}">
                <a16:creationId xmlns:a16="http://schemas.microsoft.com/office/drawing/2014/main" id="{B40C093C-8033-324A-B588-87C1AF4C08C6}"/>
              </a:ext>
            </a:extLst>
          </p:cNvPr>
          <p:cNvSpPr/>
          <p:nvPr/>
        </p:nvSpPr>
        <p:spPr>
          <a:xfrm>
            <a:off x="431581" y="3629958"/>
            <a:ext cx="1314451" cy="1314450"/>
          </a:xfrm>
          <a:prstGeom prst="rightArrow">
            <a:avLst/>
          </a:prstGeom>
          <a:solidFill>
            <a:srgbClr val="F47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sz="1050"/>
          </a:p>
        </p:txBody>
      </p:sp>
    </p:spTree>
    <p:extLst>
      <p:ext uri="{BB962C8B-B14F-4D97-AF65-F5344CB8AC3E}">
        <p14:creationId xmlns:p14="http://schemas.microsoft.com/office/powerpoint/2010/main" val="10962177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79433">
            <a:alpha val="0"/>
          </a:srgbClr>
        </a:solidFill>
        <a:effectLst/>
      </p:bgPr>
    </p:bg>
    <p:spTree>
      <p:nvGrpSpPr>
        <p:cNvPr id="1" name=""/>
        <p:cNvGrpSpPr/>
        <p:nvPr/>
      </p:nvGrpSpPr>
      <p:grpSpPr>
        <a:xfrm>
          <a:off x="0" y="0"/>
          <a:ext cx="0" cy="0"/>
          <a:chOff x="0" y="0"/>
          <a:chExt cx="0" cy="0"/>
        </a:xfrm>
      </p:grpSpPr>
      <p:pic>
        <p:nvPicPr>
          <p:cNvPr id="19" name="Picture 8">
            <a:extLst>
              <a:ext uri="{FF2B5EF4-FFF2-40B4-BE49-F238E27FC236}">
                <a16:creationId xmlns:a16="http://schemas.microsoft.com/office/drawing/2014/main" id="{14991E93-64EF-4402-AED7-FE3A9A59D879}"/>
              </a:ext>
            </a:extLst>
          </p:cNvPr>
          <p:cNvPicPr>
            <a:picLocks noChangeAspect="1"/>
          </p:cNvPicPr>
          <p:nvPr/>
        </p:nvPicPr>
        <p:blipFill>
          <a:blip r:embed="rId3" cstate="email">
            <a:duotone>
              <a:prstClr val="black"/>
              <a:schemeClr val="accent6">
                <a:tint val="45000"/>
                <a:satMod val="400000"/>
              </a:schemeClr>
            </a:duotone>
            <a:extLst>
              <a:ext uri="{28A0092B-C50C-407E-A947-70E740481C1C}">
                <a14:useLocalDpi xmlns:a14="http://schemas.microsoft.com/office/drawing/2010/main"/>
              </a:ext>
            </a:extLst>
          </a:blip>
          <a:srcRect/>
          <a:stretch>
            <a:fillRect/>
          </a:stretch>
        </p:blipFill>
        <p:spPr>
          <a:xfrm>
            <a:off x="457200" y="4655010"/>
            <a:ext cx="8229600" cy="28678"/>
          </a:xfrm>
          <a:prstGeom prst="rect">
            <a:avLst/>
          </a:prstGeom>
        </p:spPr>
      </p:pic>
      <p:sp>
        <p:nvSpPr>
          <p:cNvPr id="20" name="Date Placeholder 2">
            <a:extLst>
              <a:ext uri="{FF2B5EF4-FFF2-40B4-BE49-F238E27FC236}">
                <a16:creationId xmlns:a16="http://schemas.microsoft.com/office/drawing/2014/main" id="{3F7D7BEA-4438-4DE4-AC82-444580DF636A}"/>
              </a:ext>
            </a:extLst>
          </p:cNvPr>
          <p:cNvSpPr>
            <a:spLocks noGrp="1"/>
          </p:cNvSpPr>
          <p:nvPr>
            <p:ph type="dt" sz="half" idx="2"/>
          </p:nvPr>
        </p:nvSpPr>
        <p:spPr>
          <a:xfrm>
            <a:off x="628560" y="6356351"/>
            <a:ext cx="2844800" cy="365125"/>
          </a:xfrm>
          <a:prstGeom prst="rect">
            <a:avLst/>
          </a:prstGeom>
        </p:spPr>
        <p:txBody>
          <a:bodyPr vert="horz" lIns="91440" tIns="45720" rIns="91440" bIns="45720" rtlCol="0" anchor="ctr"/>
          <a:lstStyle>
            <a:defPPr>
              <a:defRPr lang="en-US"/>
            </a:defPPr>
            <a:lvl1pPr marL="0" algn="l" defTabSz="914400" rtl="0" eaLnBrk="1" latinLnBrk="0" hangingPunct="1">
              <a:defRPr lang="en-US" sz="1100" i="0" kern="1200" dirty="0" smtClean="0">
                <a:solidFill>
                  <a:schemeClr val="bg1"/>
                </a:solidFill>
                <a:latin typeface="Source Sans Pro Light" panose="020B0604020202020204" pitchFamily="34" charset="0"/>
                <a:ea typeface="Open Sans 2" panose="020B0604020202020204" charset="0"/>
                <a:cs typeface="Open Sans 2" panose="020B060402020202020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May 2021</a:t>
            </a:r>
            <a:endParaRPr lang="en-US" dirty="0"/>
          </a:p>
        </p:txBody>
      </p:sp>
      <p:sp>
        <p:nvSpPr>
          <p:cNvPr id="3" name="Footer Placeholder 2">
            <a:extLst>
              <a:ext uri="{FF2B5EF4-FFF2-40B4-BE49-F238E27FC236}">
                <a16:creationId xmlns:a16="http://schemas.microsoft.com/office/drawing/2014/main" id="{CA10E837-9829-4FE9-A081-C538A0D78430}"/>
              </a:ext>
            </a:extLst>
          </p:cNvPr>
          <p:cNvSpPr>
            <a:spLocks noGrp="1"/>
          </p:cNvSpPr>
          <p:nvPr>
            <p:ph type="ftr" sz="quarter" idx="3"/>
          </p:nvPr>
        </p:nvSpPr>
        <p:spPr>
          <a:xfrm>
            <a:off x="3657600" y="6356351"/>
            <a:ext cx="4876800" cy="365125"/>
          </a:xfrm>
          <a:prstGeom prst="rect">
            <a:avLst/>
          </a:prstGeom>
        </p:spPr>
        <p:txBody>
          <a:bodyPr vert="horz" lIns="91440" tIns="45720" rIns="91440" bIns="45720" rtlCol="0" anchor="ctr"/>
          <a:lstStyle>
            <a:defPPr>
              <a:defRPr lang="en-US"/>
            </a:defPPr>
            <a:lvl1pPr marL="0" algn="ctr" defTabSz="914400" rtl="0" eaLnBrk="1" latinLnBrk="0" hangingPunct="1">
              <a:defRPr sz="1100" i="0" kern="1200">
                <a:solidFill>
                  <a:schemeClr val="bg1"/>
                </a:solidFill>
                <a:latin typeface="Source Sans Pro Light"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815"/>
              </a:lnSpc>
            </a:pPr>
            <a:r>
              <a:rPr lang="en-US" spc="33">
                <a:ea typeface="Open Sans 2" panose="020B0604020202020204" charset="0"/>
                <a:cs typeface="Open Sans 2" panose="020B0604020202020204" charset="0"/>
              </a:rPr>
              <a:t>cOAlition S</a:t>
            </a:r>
            <a:endParaRPr lang="en-US" spc="25" dirty="0">
              <a:solidFill>
                <a:srgbClr val="F47115"/>
              </a:solidFill>
              <a:ea typeface="Open Sans 2" panose="020B0604020202020204" charset="0"/>
              <a:cs typeface="Open Sans 2" panose="020B0604020202020204" charset="0"/>
            </a:endParaRPr>
          </a:p>
        </p:txBody>
      </p:sp>
      <p:sp>
        <p:nvSpPr>
          <p:cNvPr id="21" name="Slide Number Placeholder 3">
            <a:extLst>
              <a:ext uri="{FF2B5EF4-FFF2-40B4-BE49-F238E27FC236}">
                <a16:creationId xmlns:a16="http://schemas.microsoft.com/office/drawing/2014/main" id="{01CAC840-69C5-4299-986F-26C48C1FEDB1}"/>
              </a:ext>
            </a:extLst>
          </p:cNvPr>
          <p:cNvSpPr>
            <a:spLocks noGrp="1"/>
          </p:cNvSpPr>
          <p:nvPr>
            <p:ph type="sldNum" sz="quarter" idx="4"/>
          </p:nvPr>
        </p:nvSpPr>
        <p:spPr>
          <a:xfrm>
            <a:off x="8756560" y="6356351"/>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100" i="0" kern="1200">
                <a:solidFill>
                  <a:schemeClr val="bg1"/>
                </a:solidFill>
                <a:latin typeface="Source Sans Pro Light" panose="020B0604020202020204" pitchFamily="34" charset="0"/>
                <a:ea typeface="Open Sans 2" panose="020B0604020202020204" charset="0"/>
                <a:cs typeface="Open Sans 2" panose="020B060402020202020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pPr/>
              <a:t>19</a:t>
            </a:fld>
            <a:endParaRPr lang="en-US" dirty="0">
              <a:solidFill>
                <a:srgbClr val="F47115"/>
              </a:solidFill>
            </a:endParaRPr>
          </a:p>
        </p:txBody>
      </p:sp>
      <p:sp>
        <p:nvSpPr>
          <p:cNvPr id="12" name="TextBox 8">
            <a:extLst>
              <a:ext uri="{FF2B5EF4-FFF2-40B4-BE49-F238E27FC236}">
                <a16:creationId xmlns:a16="http://schemas.microsoft.com/office/drawing/2014/main" id="{C3AAB5DB-4385-0741-97AE-7F78F2B5FE14}"/>
              </a:ext>
            </a:extLst>
          </p:cNvPr>
          <p:cNvSpPr txBox="1"/>
          <p:nvPr/>
        </p:nvSpPr>
        <p:spPr>
          <a:xfrm>
            <a:off x="2350294" y="38962"/>
            <a:ext cx="7169294" cy="865622"/>
          </a:xfrm>
          <a:prstGeom prst="rect">
            <a:avLst/>
          </a:prstGeom>
        </p:spPr>
        <p:txBody>
          <a:bodyPr wrap="square" lIns="0" tIns="0" rIns="0" bIns="0" rtlCol="0" anchor="t">
            <a:spAutoFit/>
          </a:bodyPr>
          <a:lstStyle/>
          <a:p>
            <a:r>
              <a:rPr lang="en-GB" sz="2925" dirty="0">
                <a:solidFill>
                  <a:srgbClr val="F47115"/>
                </a:solidFill>
                <a:latin typeface="+mj-lt"/>
                <a:ea typeface="Open Sans" panose="020B0806030504020204" pitchFamily="34" charset="0"/>
                <a:cs typeface="Open Sans" panose="020B0806030504020204" pitchFamily="34" charset="0"/>
              </a:rPr>
              <a:t>Rights Retention Strategy (RRS)</a:t>
            </a:r>
            <a:br>
              <a:rPr lang="en-GB" sz="2925" dirty="0">
                <a:solidFill>
                  <a:srgbClr val="F47115"/>
                </a:solidFill>
                <a:latin typeface="+mj-lt"/>
                <a:ea typeface="Open Sans" panose="020B0806030504020204" pitchFamily="34" charset="0"/>
                <a:cs typeface="Open Sans" panose="020B0806030504020204" pitchFamily="34" charset="0"/>
              </a:rPr>
            </a:br>
            <a:r>
              <a:rPr lang="en-GB" sz="2700" dirty="0">
                <a:solidFill>
                  <a:schemeClr val="tx1">
                    <a:lumMod val="65000"/>
                    <a:lumOff val="35000"/>
                  </a:schemeClr>
                </a:solidFill>
                <a:latin typeface="+mj-lt"/>
                <a:ea typeface="Open Sans" panose="020B0806030504020204" pitchFamily="34" charset="0"/>
                <a:cs typeface="Open Sans" panose="020B0806030504020204" pitchFamily="34" charset="0"/>
              </a:rPr>
              <a:t>Three steps to implementation</a:t>
            </a:r>
            <a:endParaRPr lang="en-US" sz="2925" dirty="0">
              <a:solidFill>
                <a:schemeClr val="tx1">
                  <a:lumMod val="65000"/>
                  <a:lumOff val="35000"/>
                </a:schemeClr>
              </a:solidFill>
              <a:latin typeface="+mj-lt"/>
              <a:ea typeface="Open Sans" panose="020B0806030504020204" pitchFamily="34" charset="0"/>
              <a:cs typeface="Open Sans" panose="020B0806030504020204" pitchFamily="34" charset="0"/>
            </a:endParaRPr>
          </a:p>
        </p:txBody>
      </p:sp>
      <p:sp>
        <p:nvSpPr>
          <p:cNvPr id="13" name="TextBox 12">
            <a:extLst>
              <a:ext uri="{FF2B5EF4-FFF2-40B4-BE49-F238E27FC236}">
                <a16:creationId xmlns:a16="http://schemas.microsoft.com/office/drawing/2014/main" id="{5E284F3B-20EF-7842-A4C8-AC1E94D0C4E7}"/>
              </a:ext>
            </a:extLst>
          </p:cNvPr>
          <p:cNvSpPr txBox="1"/>
          <p:nvPr/>
        </p:nvSpPr>
        <p:spPr>
          <a:xfrm>
            <a:off x="2263259" y="1001991"/>
            <a:ext cx="6449160" cy="3901068"/>
          </a:xfrm>
          <a:prstGeom prst="rect">
            <a:avLst/>
          </a:prstGeom>
          <a:noFill/>
        </p:spPr>
        <p:txBody>
          <a:bodyPr wrap="square" rtlCol="0">
            <a:spAutoFit/>
          </a:bodyPr>
          <a:lstStyle/>
          <a:p>
            <a:r>
              <a:rPr lang="en-US" sz="1650" b="1" dirty="0"/>
              <a:t>1. Update grant conditions</a:t>
            </a:r>
          </a:p>
          <a:p>
            <a:pPr marL="257175" indent="-257175">
              <a:buBlip>
                <a:blip r:embed="rId4"/>
              </a:buBlip>
            </a:pPr>
            <a:r>
              <a:rPr lang="en-US" sz="1650" dirty="0"/>
              <a:t>Grant conditions now specify that authors must apply a public copyright </a:t>
            </a:r>
            <a:r>
              <a:rPr lang="en-US" sz="1650" dirty="0" err="1"/>
              <a:t>licence</a:t>
            </a:r>
            <a:r>
              <a:rPr lang="en-US" sz="1650" dirty="0"/>
              <a:t> (CC BY) to all future Author Accepted  Manuscripts (AAMs), and deposit these in a repository.</a:t>
            </a:r>
            <a:br>
              <a:rPr lang="en-US" sz="1650" dirty="0"/>
            </a:br>
            <a:endParaRPr lang="en-US" sz="1650" dirty="0"/>
          </a:p>
          <a:p>
            <a:r>
              <a:rPr lang="en-US" sz="1650" b="1" dirty="0"/>
              <a:t>2. Inform Publishers</a:t>
            </a:r>
          </a:p>
          <a:p>
            <a:pPr marL="257175" indent="-257175">
              <a:buBlip>
                <a:blip r:embed="rId4"/>
              </a:buBlip>
            </a:pPr>
            <a:r>
              <a:rPr lang="en-US" sz="1650" dirty="0"/>
              <a:t>Publishers who collectively publish 95% of </a:t>
            </a:r>
            <a:r>
              <a:rPr lang="en-US" sz="1650" dirty="0" err="1"/>
              <a:t>cOAlition</a:t>
            </a:r>
            <a:r>
              <a:rPr lang="en-US" sz="1650" dirty="0"/>
              <a:t> S output have been notified of these changes, with responses incorporated in the Journal Checker Tool.</a:t>
            </a:r>
          </a:p>
          <a:p>
            <a:pPr marL="257175" indent="-257175">
              <a:buBlip>
                <a:blip r:embed="rId4"/>
              </a:buBlip>
            </a:pPr>
            <a:endParaRPr lang="en-US" sz="1650" dirty="0"/>
          </a:p>
          <a:p>
            <a:r>
              <a:rPr lang="en-US" sz="1650" b="1" dirty="0"/>
              <a:t>3. </a:t>
            </a:r>
            <a:r>
              <a:rPr lang="en-US" sz="1650" b="1" dirty="0" err="1"/>
              <a:t>cOAlition</a:t>
            </a:r>
            <a:r>
              <a:rPr lang="en-US" sz="1650" b="1" dirty="0"/>
              <a:t> S grant holders are asked to: </a:t>
            </a:r>
            <a:endParaRPr lang="en-US" sz="1650" dirty="0"/>
          </a:p>
          <a:p>
            <a:pPr marL="257175" indent="-257175">
              <a:buBlip>
                <a:blip r:embed="rId4"/>
              </a:buBlip>
            </a:pPr>
            <a:r>
              <a:rPr lang="en-US" sz="1650" dirty="0"/>
              <a:t>Include details of the public </a:t>
            </a:r>
            <a:r>
              <a:rPr lang="en-US" sz="1650" dirty="0" err="1"/>
              <a:t>licence</a:t>
            </a:r>
            <a:r>
              <a:rPr lang="en-US" sz="1650" dirty="0"/>
              <a:t> in their submissions</a:t>
            </a:r>
          </a:p>
          <a:p>
            <a:pPr marL="257175" indent="-257175">
              <a:buBlip>
                <a:blip r:embed="rId4"/>
              </a:buBlip>
            </a:pPr>
            <a:r>
              <a:rPr lang="en-US" sz="1650" dirty="0"/>
              <a:t>Deposit a copy of the AAM in a repository on publication</a:t>
            </a:r>
          </a:p>
          <a:p>
            <a:pPr marL="257175" indent="-257175">
              <a:buBlip>
                <a:blip r:embed="rId4"/>
              </a:buBlip>
            </a:pPr>
            <a:endParaRPr lang="en-US" sz="1650" dirty="0"/>
          </a:p>
          <a:p>
            <a:pPr marL="257175" indent="-257175">
              <a:buBlip>
                <a:blip r:embed="rId4"/>
              </a:buBlip>
            </a:pPr>
            <a:endParaRPr lang="en-US" sz="1650" dirty="0"/>
          </a:p>
        </p:txBody>
      </p:sp>
      <p:sp>
        <p:nvSpPr>
          <p:cNvPr id="2" name="Rectangle 1">
            <a:extLst>
              <a:ext uri="{FF2B5EF4-FFF2-40B4-BE49-F238E27FC236}">
                <a16:creationId xmlns:a16="http://schemas.microsoft.com/office/drawing/2014/main" id="{2893F39C-B078-C643-9A6F-247351DC0638}"/>
              </a:ext>
            </a:extLst>
          </p:cNvPr>
          <p:cNvSpPr/>
          <p:nvPr/>
        </p:nvSpPr>
        <p:spPr>
          <a:xfrm>
            <a:off x="0" y="1866"/>
            <a:ext cx="2057400" cy="1712634"/>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5400" dirty="0">
                <a:latin typeface="Arial" panose="020B0604020202020204" pitchFamily="34" charset="0"/>
                <a:cs typeface="Arial" panose="020B0604020202020204" pitchFamily="34" charset="0"/>
              </a:rPr>
              <a:t>1</a:t>
            </a:r>
          </a:p>
        </p:txBody>
      </p:sp>
      <p:sp>
        <p:nvSpPr>
          <p:cNvPr id="14" name="Rectangle 13">
            <a:extLst>
              <a:ext uri="{FF2B5EF4-FFF2-40B4-BE49-F238E27FC236}">
                <a16:creationId xmlns:a16="http://schemas.microsoft.com/office/drawing/2014/main" id="{B7CC2669-A103-9640-8688-3487FC7445EB}"/>
              </a:ext>
            </a:extLst>
          </p:cNvPr>
          <p:cNvSpPr/>
          <p:nvPr/>
        </p:nvSpPr>
        <p:spPr>
          <a:xfrm>
            <a:off x="0" y="1716367"/>
            <a:ext cx="2057400" cy="1712634"/>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5400" dirty="0">
                <a:latin typeface="Arial" panose="020B0604020202020204" pitchFamily="34" charset="0"/>
                <a:cs typeface="Arial" panose="020B0604020202020204" pitchFamily="34" charset="0"/>
              </a:rPr>
              <a:t>2</a:t>
            </a:r>
          </a:p>
        </p:txBody>
      </p:sp>
      <p:sp>
        <p:nvSpPr>
          <p:cNvPr id="15" name="Rectangle 14">
            <a:extLst>
              <a:ext uri="{FF2B5EF4-FFF2-40B4-BE49-F238E27FC236}">
                <a16:creationId xmlns:a16="http://schemas.microsoft.com/office/drawing/2014/main" id="{F16A4310-7D0D-804A-9B85-337F3C307E33}"/>
              </a:ext>
            </a:extLst>
          </p:cNvPr>
          <p:cNvSpPr/>
          <p:nvPr/>
        </p:nvSpPr>
        <p:spPr>
          <a:xfrm>
            <a:off x="0" y="3430866"/>
            <a:ext cx="2057400" cy="171263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BE" sz="5400" dirty="0">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42145266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79433"/>
        </a:solidFill>
        <a:effectLst/>
      </p:bgPr>
    </p:bg>
    <p:spTree>
      <p:nvGrpSpPr>
        <p:cNvPr id="1" name="Shape 87"/>
        <p:cNvGrpSpPr/>
        <p:nvPr/>
      </p:nvGrpSpPr>
      <p:grpSpPr>
        <a:xfrm>
          <a:off x="0" y="0"/>
          <a:ext cx="0" cy="0"/>
          <a:chOff x="0" y="0"/>
          <a:chExt cx="0" cy="0"/>
        </a:xfrm>
      </p:grpSpPr>
      <p:pic>
        <p:nvPicPr>
          <p:cNvPr id="88" name="Google Shape;88;p19"/>
          <p:cNvPicPr preferRelativeResize="0"/>
          <p:nvPr/>
        </p:nvPicPr>
        <p:blipFill rotWithShape="1">
          <a:blip r:embed="rId3">
            <a:alphaModFix/>
          </a:blip>
          <a:srcRect/>
          <a:stretch/>
        </p:blipFill>
        <p:spPr>
          <a:xfrm>
            <a:off x="5543550" y="1486202"/>
            <a:ext cx="3600449" cy="3657298"/>
          </a:xfrm>
          <a:prstGeom prst="rect">
            <a:avLst/>
          </a:prstGeom>
          <a:noFill/>
          <a:ln>
            <a:noFill/>
          </a:ln>
        </p:spPr>
      </p:pic>
      <p:pic>
        <p:nvPicPr>
          <p:cNvPr id="89" name="Google Shape;89;p19"/>
          <p:cNvPicPr preferRelativeResize="0"/>
          <p:nvPr/>
        </p:nvPicPr>
        <p:blipFill rotWithShape="1">
          <a:blip r:embed="rId4">
            <a:alphaModFix/>
          </a:blip>
          <a:srcRect/>
          <a:stretch/>
        </p:blipFill>
        <p:spPr>
          <a:xfrm>
            <a:off x="114301" y="90976"/>
            <a:ext cx="4114798" cy="1977675"/>
          </a:xfrm>
          <a:prstGeom prst="rect">
            <a:avLst/>
          </a:prstGeom>
          <a:noFill/>
          <a:ln>
            <a:noFill/>
          </a:ln>
        </p:spPr>
      </p:pic>
      <p:sp>
        <p:nvSpPr>
          <p:cNvPr id="90" name="Google Shape;90;p19"/>
          <p:cNvSpPr txBox="1"/>
          <p:nvPr/>
        </p:nvSpPr>
        <p:spPr>
          <a:xfrm>
            <a:off x="653300" y="2571751"/>
            <a:ext cx="5143500" cy="1031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 sz="2600" b="1">
                <a:solidFill>
                  <a:schemeClr val="accent4"/>
                </a:solidFill>
                <a:latin typeface="Source Sans Pro"/>
                <a:ea typeface="Source Sans Pro"/>
                <a:cs typeface="Source Sans Pro"/>
                <a:sym typeface="Source Sans Pro"/>
              </a:rPr>
              <a:t>Part 1</a:t>
            </a:r>
            <a:br>
              <a:rPr lang="en" sz="2600" b="1">
                <a:solidFill>
                  <a:schemeClr val="dk1"/>
                </a:solidFill>
                <a:latin typeface="Source Sans Pro"/>
                <a:ea typeface="Source Sans Pro"/>
                <a:cs typeface="Source Sans Pro"/>
                <a:sym typeface="Source Sans Pro"/>
              </a:rPr>
            </a:br>
            <a:r>
              <a:rPr lang="en" sz="2600" b="1">
                <a:solidFill>
                  <a:schemeClr val="dk1"/>
                </a:solidFill>
                <a:latin typeface="Source Sans Pro"/>
                <a:ea typeface="Source Sans Pro"/>
                <a:cs typeface="Source Sans Pro"/>
                <a:sym typeface="Source Sans Pro"/>
              </a:rPr>
              <a:t>cOAlition S and Plan S</a:t>
            </a:r>
            <a:br>
              <a:rPr lang="en" sz="1600" b="0" i="0" u="none" strike="noStrike" cap="none">
                <a:solidFill>
                  <a:schemeClr val="dk1"/>
                </a:solidFill>
                <a:latin typeface="Source Sans Pro"/>
                <a:ea typeface="Source Sans Pro"/>
                <a:cs typeface="Source Sans Pro"/>
                <a:sym typeface="Source Sans Pro"/>
              </a:rPr>
            </a:br>
            <a:endParaRPr sz="1500" b="1" i="0" u="none" strike="noStrike" cap="none">
              <a:solidFill>
                <a:schemeClr val="lt1"/>
              </a:solidFill>
              <a:latin typeface="Source Sans Pro"/>
              <a:ea typeface="Source Sans Pro"/>
              <a:cs typeface="Source Sans Pro"/>
              <a:sym typeface="Source Sans Pr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4"/>
        <p:cNvGrpSpPr/>
        <p:nvPr/>
      </p:nvGrpSpPr>
      <p:grpSpPr>
        <a:xfrm>
          <a:off x="0" y="0"/>
          <a:ext cx="0" cy="0"/>
          <a:chOff x="0" y="0"/>
          <a:chExt cx="0" cy="0"/>
        </a:xfrm>
      </p:grpSpPr>
      <p:pic>
        <p:nvPicPr>
          <p:cNvPr id="475" name="Google Shape;475;p55"/>
          <p:cNvPicPr preferRelativeResize="0"/>
          <p:nvPr/>
        </p:nvPicPr>
        <p:blipFill rotWithShape="1">
          <a:blip r:embed="rId3">
            <a:alphaModFix/>
          </a:blip>
          <a:srcRect/>
          <a:stretch/>
        </p:blipFill>
        <p:spPr>
          <a:xfrm>
            <a:off x="457200" y="4655009"/>
            <a:ext cx="8229600" cy="28678"/>
          </a:xfrm>
          <a:prstGeom prst="rect">
            <a:avLst/>
          </a:prstGeom>
          <a:noFill/>
          <a:ln>
            <a:noFill/>
          </a:ln>
        </p:spPr>
      </p:pic>
      <p:sp>
        <p:nvSpPr>
          <p:cNvPr id="476" name="Google Shape;476;p55"/>
          <p:cNvSpPr txBox="1">
            <a:spLocks noGrp="1"/>
          </p:cNvSpPr>
          <p:nvPr>
            <p:ph type="dt" idx="10"/>
          </p:nvPr>
        </p:nvSpPr>
        <p:spPr>
          <a:xfrm>
            <a:off x="1693069" y="4767264"/>
            <a:ext cx="1314450" cy="273844"/>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May 2021</a:t>
            </a:r>
            <a:endParaRPr/>
          </a:p>
        </p:txBody>
      </p:sp>
      <p:sp>
        <p:nvSpPr>
          <p:cNvPr id="477" name="Google Shape;477;p55"/>
          <p:cNvSpPr txBox="1">
            <a:spLocks noGrp="1"/>
          </p:cNvSpPr>
          <p:nvPr>
            <p:ph type="ftr" idx="11"/>
          </p:nvPr>
        </p:nvSpPr>
        <p:spPr>
          <a:xfrm>
            <a:off x="2743200" y="4767263"/>
            <a:ext cx="3657600" cy="273844"/>
          </a:xfrm>
          <a:prstGeom prst="rect">
            <a:avLst/>
          </a:prstGeom>
          <a:noFill/>
          <a:ln>
            <a:noFill/>
          </a:ln>
        </p:spPr>
        <p:txBody>
          <a:bodyPr spcFirstLastPara="1" wrap="square" lIns="68575" tIns="34275" rIns="68575" bIns="34275" anchor="ctr" anchorCtr="0">
            <a:noAutofit/>
          </a:bodyPr>
          <a:lstStyle/>
          <a:p>
            <a:pPr marL="0" lvl="0" indent="0" algn="ctr" rtl="0">
              <a:lnSpc>
                <a:spcPct val="98727"/>
              </a:lnSpc>
              <a:spcBef>
                <a:spcPts val="0"/>
              </a:spcBef>
              <a:spcAft>
                <a:spcPts val="0"/>
              </a:spcAft>
              <a:buNone/>
            </a:pPr>
            <a:r>
              <a:rPr lang="en">
                <a:solidFill>
                  <a:srgbClr val="F47115"/>
                </a:solidFill>
              </a:rPr>
              <a:t>cOAlition S</a:t>
            </a:r>
            <a:endParaRPr/>
          </a:p>
        </p:txBody>
      </p:sp>
      <p:sp>
        <p:nvSpPr>
          <p:cNvPr id="478" name="Google Shape;478;p55"/>
          <p:cNvSpPr txBox="1">
            <a:spLocks noGrp="1"/>
          </p:cNvSpPr>
          <p:nvPr>
            <p:ph type="sldNum" idx="12"/>
          </p:nvPr>
        </p:nvSpPr>
        <p:spPr>
          <a:xfrm>
            <a:off x="7086600" y="4755107"/>
            <a:ext cx="16002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solidFill>
                  <a:srgbClr val="F47115"/>
                </a:solidFill>
              </a:rPr>
              <a:t>20</a:t>
            </a:fld>
            <a:endParaRPr>
              <a:solidFill>
                <a:srgbClr val="F47115"/>
              </a:solidFill>
            </a:endParaRPr>
          </a:p>
        </p:txBody>
      </p:sp>
      <p:sp>
        <p:nvSpPr>
          <p:cNvPr id="479" name="Google Shape;479;p55"/>
          <p:cNvSpPr txBox="1"/>
          <p:nvPr/>
        </p:nvSpPr>
        <p:spPr>
          <a:xfrm>
            <a:off x="2350294" y="38962"/>
            <a:ext cx="7169294" cy="86562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 sz="2900">
                <a:solidFill>
                  <a:srgbClr val="F47115"/>
                </a:solidFill>
                <a:latin typeface="Source Sans Pro Black"/>
                <a:ea typeface="Source Sans Pro Black"/>
                <a:cs typeface="Source Sans Pro Black"/>
                <a:sym typeface="Source Sans Pro Black"/>
              </a:rPr>
              <a:t>Rights Retention Strategy (RRS)</a:t>
            </a:r>
            <a:br>
              <a:rPr lang="en" sz="2900">
                <a:solidFill>
                  <a:srgbClr val="F47115"/>
                </a:solidFill>
                <a:latin typeface="Source Sans Pro Black"/>
                <a:ea typeface="Source Sans Pro Black"/>
                <a:cs typeface="Source Sans Pro Black"/>
                <a:sym typeface="Source Sans Pro Black"/>
              </a:rPr>
            </a:br>
            <a:r>
              <a:rPr lang="en" sz="2700">
                <a:solidFill>
                  <a:srgbClr val="595959"/>
                </a:solidFill>
                <a:latin typeface="Source Sans Pro Black"/>
                <a:ea typeface="Source Sans Pro Black"/>
                <a:cs typeface="Source Sans Pro Black"/>
                <a:sym typeface="Source Sans Pro Black"/>
              </a:rPr>
              <a:t>What authors need to do</a:t>
            </a:r>
            <a:endParaRPr sz="2900">
              <a:solidFill>
                <a:srgbClr val="595959"/>
              </a:solidFill>
              <a:latin typeface="Source Sans Pro Black"/>
              <a:ea typeface="Source Sans Pro Black"/>
              <a:cs typeface="Source Sans Pro Black"/>
              <a:sym typeface="Source Sans Pro Black"/>
            </a:endParaRPr>
          </a:p>
        </p:txBody>
      </p:sp>
      <p:sp>
        <p:nvSpPr>
          <p:cNvPr id="480" name="Google Shape;480;p55"/>
          <p:cNvSpPr txBox="1"/>
          <p:nvPr/>
        </p:nvSpPr>
        <p:spPr>
          <a:xfrm>
            <a:off x="2263259" y="1001991"/>
            <a:ext cx="6449160" cy="41319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700">
                <a:solidFill>
                  <a:schemeClr val="dk1"/>
                </a:solidFill>
                <a:latin typeface="Source Sans Pro"/>
                <a:ea typeface="Source Sans Pro"/>
                <a:cs typeface="Source Sans Pro"/>
                <a:sym typeface="Source Sans Pro"/>
              </a:rPr>
              <a:t>1. To inform the publisher that they are using the RRS, cOAlition S funded researchers should include the following templated language in their submissions:</a:t>
            </a:r>
            <a:endParaRPr sz="1100"/>
          </a:p>
          <a:p>
            <a:pPr marL="0" marR="0" lvl="0" indent="0" algn="l" rtl="0">
              <a:spcBef>
                <a:spcPts val="0"/>
              </a:spcBef>
              <a:spcAft>
                <a:spcPts val="0"/>
              </a:spcAft>
              <a:buNone/>
            </a:pPr>
            <a:endParaRPr sz="1700">
              <a:solidFill>
                <a:schemeClr val="dk1"/>
              </a:solidFill>
              <a:latin typeface="Source Sans Pro"/>
              <a:ea typeface="Source Sans Pro"/>
              <a:cs typeface="Source Sans Pro"/>
              <a:sym typeface="Source Sans Pro"/>
            </a:endParaRPr>
          </a:p>
          <a:p>
            <a:pPr marL="0" marR="0" lvl="0" indent="0" algn="l" rtl="0">
              <a:spcBef>
                <a:spcPts val="0"/>
              </a:spcBef>
              <a:spcAft>
                <a:spcPts val="0"/>
              </a:spcAft>
              <a:buNone/>
            </a:pPr>
            <a:br>
              <a:rPr lang="en" sz="1700">
                <a:solidFill>
                  <a:schemeClr val="dk1"/>
                </a:solidFill>
                <a:latin typeface="Source Sans Pro"/>
                <a:ea typeface="Source Sans Pro"/>
                <a:cs typeface="Source Sans Pro"/>
                <a:sym typeface="Source Sans Pro"/>
              </a:rPr>
            </a:br>
            <a:endParaRPr sz="1700">
              <a:solidFill>
                <a:schemeClr val="dk1"/>
              </a:solidFill>
              <a:latin typeface="Source Sans Pro"/>
              <a:ea typeface="Source Sans Pro"/>
              <a:cs typeface="Source Sans Pro"/>
              <a:sym typeface="Source Sans Pro"/>
            </a:endParaRPr>
          </a:p>
          <a:p>
            <a:pPr marL="0" marR="0" lvl="0" indent="0" algn="l" rtl="0">
              <a:spcBef>
                <a:spcPts val="0"/>
              </a:spcBef>
              <a:spcAft>
                <a:spcPts val="0"/>
              </a:spcAft>
              <a:buNone/>
            </a:pPr>
            <a:endParaRPr sz="1700">
              <a:solidFill>
                <a:schemeClr val="dk1"/>
              </a:solidFill>
              <a:latin typeface="Source Sans Pro"/>
              <a:ea typeface="Source Sans Pro"/>
              <a:cs typeface="Source Sans Pro"/>
              <a:sym typeface="Source Sans Pro"/>
            </a:endParaRPr>
          </a:p>
          <a:p>
            <a:pPr marL="0" marR="0" lvl="0" indent="0" algn="l" rtl="0">
              <a:spcBef>
                <a:spcPts val="0"/>
              </a:spcBef>
              <a:spcAft>
                <a:spcPts val="0"/>
              </a:spcAft>
              <a:buNone/>
            </a:pPr>
            <a:endParaRPr sz="1700">
              <a:solidFill>
                <a:schemeClr val="dk1"/>
              </a:solidFill>
              <a:latin typeface="Source Sans Pro"/>
              <a:ea typeface="Source Sans Pro"/>
              <a:cs typeface="Source Sans Pro"/>
              <a:sym typeface="Source Sans Pro"/>
            </a:endParaRPr>
          </a:p>
          <a:p>
            <a:pPr marL="0" marR="0" lvl="0" indent="0" algn="l" rtl="0">
              <a:spcBef>
                <a:spcPts val="0"/>
              </a:spcBef>
              <a:spcAft>
                <a:spcPts val="0"/>
              </a:spcAft>
              <a:buNone/>
            </a:pPr>
            <a:endParaRPr sz="1700">
              <a:solidFill>
                <a:schemeClr val="dk1"/>
              </a:solidFill>
              <a:latin typeface="Source Sans Pro"/>
              <a:ea typeface="Source Sans Pro"/>
              <a:cs typeface="Source Sans Pro"/>
              <a:sym typeface="Source Sans Pro"/>
            </a:endParaRPr>
          </a:p>
          <a:p>
            <a:pPr marL="0" marR="0" lvl="0" indent="0" algn="l" rtl="0">
              <a:spcBef>
                <a:spcPts val="0"/>
              </a:spcBef>
              <a:spcAft>
                <a:spcPts val="0"/>
              </a:spcAft>
              <a:buNone/>
            </a:pPr>
            <a:r>
              <a:rPr lang="en" sz="1700">
                <a:solidFill>
                  <a:schemeClr val="dk1"/>
                </a:solidFill>
                <a:latin typeface="Source Sans Pro"/>
                <a:ea typeface="Source Sans Pro"/>
                <a:cs typeface="Source Sans Pro"/>
                <a:sym typeface="Source Sans Pro"/>
              </a:rPr>
              <a:t>2. On publication: make AAM open access in a repository</a:t>
            </a:r>
            <a:br>
              <a:rPr lang="en" sz="1700">
                <a:solidFill>
                  <a:schemeClr val="dk1"/>
                </a:solidFill>
                <a:latin typeface="Source Sans Pro"/>
                <a:ea typeface="Source Sans Pro"/>
                <a:cs typeface="Source Sans Pro"/>
                <a:sym typeface="Source Sans Pro"/>
              </a:rPr>
            </a:br>
            <a:endParaRPr sz="1700">
              <a:solidFill>
                <a:schemeClr val="dk1"/>
              </a:solidFill>
              <a:latin typeface="Source Sans Pro"/>
              <a:ea typeface="Source Sans Pro"/>
              <a:cs typeface="Source Sans Pro"/>
              <a:sym typeface="Source Sans Pro"/>
            </a:endParaRPr>
          </a:p>
          <a:p>
            <a:pPr marL="0" marR="0" lvl="0" indent="0" algn="l" rtl="0">
              <a:spcBef>
                <a:spcPts val="0"/>
              </a:spcBef>
              <a:spcAft>
                <a:spcPts val="0"/>
              </a:spcAft>
              <a:buNone/>
            </a:pPr>
            <a:r>
              <a:rPr lang="en" sz="1700">
                <a:solidFill>
                  <a:schemeClr val="dk1"/>
                </a:solidFill>
                <a:latin typeface="Source Sans Pro"/>
                <a:ea typeface="Source Sans Pro"/>
                <a:cs typeface="Source Sans Pro"/>
                <a:sym typeface="Source Sans Pro"/>
              </a:rPr>
              <a:t>3. Contact their funder (or library) in case of disagreement</a:t>
            </a:r>
            <a:br>
              <a:rPr lang="en" sz="1700">
                <a:solidFill>
                  <a:schemeClr val="dk1"/>
                </a:solidFill>
                <a:latin typeface="Source Sans Pro"/>
                <a:ea typeface="Source Sans Pro"/>
                <a:cs typeface="Source Sans Pro"/>
                <a:sym typeface="Source Sans Pro"/>
              </a:rPr>
            </a:br>
            <a:r>
              <a:rPr lang="en" sz="1700">
                <a:solidFill>
                  <a:schemeClr val="dk1"/>
                </a:solidFill>
                <a:latin typeface="Source Sans Pro"/>
                <a:ea typeface="Source Sans Pro"/>
                <a:cs typeface="Source Sans Pro"/>
                <a:sym typeface="Source Sans Pro"/>
              </a:rPr>
              <a:t>     with or obfuscation by the publisher</a:t>
            </a:r>
            <a:endParaRPr sz="1100"/>
          </a:p>
          <a:p>
            <a:pPr marL="0" marR="0" lvl="0" indent="0" algn="l" rtl="0">
              <a:spcBef>
                <a:spcPts val="0"/>
              </a:spcBef>
              <a:spcAft>
                <a:spcPts val="0"/>
              </a:spcAft>
              <a:buNone/>
            </a:pPr>
            <a:endParaRPr sz="1700">
              <a:solidFill>
                <a:schemeClr val="dk1"/>
              </a:solidFill>
              <a:latin typeface="Source Sans Pro"/>
              <a:ea typeface="Source Sans Pro"/>
              <a:cs typeface="Source Sans Pro"/>
              <a:sym typeface="Source Sans Pro"/>
            </a:endParaRPr>
          </a:p>
          <a:p>
            <a:pPr marL="254000" marR="0" lvl="0" indent="-152400" algn="l" rtl="0">
              <a:spcBef>
                <a:spcPts val="0"/>
              </a:spcBef>
              <a:spcAft>
                <a:spcPts val="0"/>
              </a:spcAft>
              <a:buClr>
                <a:schemeClr val="dk1"/>
              </a:buClr>
              <a:buSzPts val="1700"/>
              <a:buFont typeface="Source Sans Pro"/>
              <a:buNone/>
            </a:pPr>
            <a:endParaRPr sz="1700">
              <a:solidFill>
                <a:schemeClr val="dk1"/>
              </a:solidFill>
              <a:latin typeface="Source Sans Pro"/>
              <a:ea typeface="Source Sans Pro"/>
              <a:cs typeface="Source Sans Pro"/>
              <a:sym typeface="Source Sans Pro"/>
            </a:endParaRPr>
          </a:p>
          <a:p>
            <a:pPr marL="254000" marR="0" lvl="0" indent="-152400" algn="l" rtl="0">
              <a:spcBef>
                <a:spcPts val="0"/>
              </a:spcBef>
              <a:spcAft>
                <a:spcPts val="0"/>
              </a:spcAft>
              <a:buClr>
                <a:schemeClr val="dk1"/>
              </a:buClr>
              <a:buSzPts val="1700"/>
              <a:buFont typeface="Source Sans Pro"/>
              <a:buNone/>
            </a:pPr>
            <a:endParaRPr sz="1700">
              <a:solidFill>
                <a:schemeClr val="dk1"/>
              </a:solidFill>
              <a:latin typeface="Source Sans Pro"/>
              <a:ea typeface="Source Sans Pro"/>
              <a:cs typeface="Source Sans Pro"/>
              <a:sym typeface="Source Sans Pro"/>
            </a:endParaRPr>
          </a:p>
        </p:txBody>
      </p:sp>
      <p:sp>
        <p:nvSpPr>
          <p:cNvPr id="481" name="Google Shape;481;p55"/>
          <p:cNvSpPr/>
          <p:nvPr/>
        </p:nvSpPr>
        <p:spPr>
          <a:xfrm>
            <a:off x="0" y="1866"/>
            <a:ext cx="2057400" cy="1712634"/>
          </a:xfrm>
          <a:prstGeom prst="rect">
            <a:avLst/>
          </a:prstGeom>
          <a:solidFill>
            <a:srgbClr val="F7943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5400">
                <a:solidFill>
                  <a:schemeClr val="accent6"/>
                </a:solidFill>
                <a:latin typeface="Arial"/>
                <a:ea typeface="Arial"/>
                <a:cs typeface="Arial"/>
                <a:sym typeface="Arial"/>
              </a:rPr>
              <a:t>1</a:t>
            </a:r>
            <a:endParaRPr sz="1100"/>
          </a:p>
        </p:txBody>
      </p:sp>
      <p:sp>
        <p:nvSpPr>
          <p:cNvPr id="482" name="Google Shape;482;p55"/>
          <p:cNvSpPr/>
          <p:nvPr/>
        </p:nvSpPr>
        <p:spPr>
          <a:xfrm>
            <a:off x="0" y="1716367"/>
            <a:ext cx="2057400" cy="1712634"/>
          </a:xfrm>
          <a:prstGeom prst="rect">
            <a:avLst/>
          </a:prstGeom>
          <a:solidFill>
            <a:srgbClr val="F4711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5400">
                <a:solidFill>
                  <a:schemeClr val="accent6"/>
                </a:solidFill>
                <a:latin typeface="Arial"/>
                <a:ea typeface="Arial"/>
                <a:cs typeface="Arial"/>
                <a:sym typeface="Arial"/>
              </a:rPr>
              <a:t>2</a:t>
            </a:r>
            <a:endParaRPr sz="1100"/>
          </a:p>
        </p:txBody>
      </p:sp>
      <p:sp>
        <p:nvSpPr>
          <p:cNvPr id="483" name="Google Shape;483;p55"/>
          <p:cNvSpPr/>
          <p:nvPr/>
        </p:nvSpPr>
        <p:spPr>
          <a:xfrm>
            <a:off x="0" y="3430866"/>
            <a:ext cx="2057400" cy="1712634"/>
          </a:xfrm>
          <a:prstGeom prst="rect">
            <a:avLst/>
          </a:prstGeom>
          <a:solidFill>
            <a:srgbClr val="FF6438"/>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5400">
                <a:solidFill>
                  <a:schemeClr val="accent6"/>
                </a:solidFill>
                <a:latin typeface="Arial"/>
                <a:ea typeface="Arial"/>
                <a:cs typeface="Arial"/>
                <a:sym typeface="Arial"/>
              </a:rPr>
              <a:t>3</a:t>
            </a:r>
            <a:endParaRPr sz="1100"/>
          </a:p>
        </p:txBody>
      </p:sp>
      <p:sp>
        <p:nvSpPr>
          <p:cNvPr id="484" name="Google Shape;484;p55"/>
          <p:cNvSpPr txBox="1"/>
          <p:nvPr/>
        </p:nvSpPr>
        <p:spPr>
          <a:xfrm>
            <a:off x="2716064" y="1925316"/>
            <a:ext cx="5543550" cy="1177215"/>
          </a:xfrm>
          <a:prstGeom prst="rect">
            <a:avLst/>
          </a:prstGeom>
          <a:noFill/>
          <a:ln w="9525" cap="flat" cmpd="sng">
            <a:solidFill>
              <a:srgbClr val="0000FF"/>
            </a:solidFill>
            <a:prstDash val="solid"/>
            <a:round/>
            <a:headEnd type="none" w="sm" len="sm"/>
            <a:tailEnd type="none" w="sm" len="sm"/>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chemeClr val="dk1"/>
              </a:buClr>
              <a:buSzPts val="800"/>
              <a:buFont typeface="Arial"/>
              <a:buNone/>
            </a:pPr>
            <a:r>
              <a:rPr lang="en" sz="1800" i="1">
                <a:solidFill>
                  <a:srgbClr val="0000FF"/>
                </a:solidFill>
                <a:latin typeface="Source Sans Pro"/>
                <a:ea typeface="Source Sans Pro"/>
                <a:cs typeface="Source Sans Pro"/>
                <a:sym typeface="Source Sans Pro"/>
              </a:rPr>
              <a:t>“This research was funded, in whole or in part, by [Organisation Name, Grant #]. A CC BY licence is applied to the AAM arising from this submission, in accordance with the grant’s open access conditions.”</a:t>
            </a:r>
            <a:endParaRPr sz="1800" i="1">
              <a:solidFill>
                <a:srgbClr val="0000FF"/>
              </a:solidFill>
              <a:latin typeface="Source Sans Pro"/>
              <a:ea typeface="Source Sans Pro"/>
              <a:cs typeface="Source Sans Pro"/>
              <a:sym typeface="Source Sans Pr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8"/>
        <p:cNvGrpSpPr/>
        <p:nvPr/>
      </p:nvGrpSpPr>
      <p:grpSpPr>
        <a:xfrm>
          <a:off x="0" y="0"/>
          <a:ext cx="0" cy="0"/>
          <a:chOff x="0" y="0"/>
          <a:chExt cx="0" cy="0"/>
        </a:xfrm>
      </p:grpSpPr>
      <p:sp>
        <p:nvSpPr>
          <p:cNvPr id="489" name="Google Shape;489;p56"/>
          <p:cNvSpPr txBox="1">
            <a:spLocks noGrp="1"/>
          </p:cNvSpPr>
          <p:nvPr>
            <p:ph type="dt" idx="10"/>
          </p:nvPr>
        </p:nvSpPr>
        <p:spPr>
          <a:xfrm>
            <a:off x="1693069" y="4767264"/>
            <a:ext cx="1314450" cy="273844"/>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May 2021</a:t>
            </a:r>
            <a:endParaRPr/>
          </a:p>
        </p:txBody>
      </p:sp>
      <p:sp>
        <p:nvSpPr>
          <p:cNvPr id="490" name="Google Shape;490;p56"/>
          <p:cNvSpPr txBox="1">
            <a:spLocks noGrp="1"/>
          </p:cNvSpPr>
          <p:nvPr>
            <p:ph type="ftr" idx="11"/>
          </p:nvPr>
        </p:nvSpPr>
        <p:spPr>
          <a:xfrm>
            <a:off x="2743200" y="4767263"/>
            <a:ext cx="3657600" cy="273844"/>
          </a:xfrm>
          <a:prstGeom prst="rect">
            <a:avLst/>
          </a:prstGeom>
          <a:noFill/>
          <a:ln>
            <a:noFill/>
          </a:ln>
        </p:spPr>
        <p:txBody>
          <a:bodyPr spcFirstLastPara="1" wrap="square" lIns="68575" tIns="34275" rIns="68575" bIns="34275" anchor="ctr" anchorCtr="0">
            <a:noAutofit/>
          </a:bodyPr>
          <a:lstStyle/>
          <a:p>
            <a:pPr marL="0" lvl="0" indent="0" algn="ctr" rtl="0">
              <a:lnSpc>
                <a:spcPct val="98727"/>
              </a:lnSpc>
              <a:spcBef>
                <a:spcPts val="0"/>
              </a:spcBef>
              <a:spcAft>
                <a:spcPts val="0"/>
              </a:spcAft>
              <a:buNone/>
            </a:pPr>
            <a:r>
              <a:rPr lang="en">
                <a:solidFill>
                  <a:srgbClr val="F47115"/>
                </a:solidFill>
              </a:rPr>
              <a:t>cOAlition S</a:t>
            </a:r>
            <a:endParaRPr/>
          </a:p>
        </p:txBody>
      </p:sp>
      <p:sp>
        <p:nvSpPr>
          <p:cNvPr id="491" name="Google Shape;491;p56"/>
          <p:cNvSpPr txBox="1">
            <a:spLocks noGrp="1"/>
          </p:cNvSpPr>
          <p:nvPr>
            <p:ph type="sldNum" idx="12"/>
          </p:nvPr>
        </p:nvSpPr>
        <p:spPr>
          <a:xfrm>
            <a:off x="7086600" y="4755107"/>
            <a:ext cx="16002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solidFill>
                  <a:srgbClr val="F47115"/>
                </a:solidFill>
              </a:rPr>
              <a:t>21</a:t>
            </a:fld>
            <a:endParaRPr>
              <a:solidFill>
                <a:srgbClr val="F47115"/>
              </a:solidFill>
            </a:endParaRPr>
          </a:p>
        </p:txBody>
      </p:sp>
      <p:sp>
        <p:nvSpPr>
          <p:cNvPr id="492" name="Google Shape;492;p56"/>
          <p:cNvSpPr txBox="1"/>
          <p:nvPr/>
        </p:nvSpPr>
        <p:spPr>
          <a:xfrm>
            <a:off x="2350294" y="38962"/>
            <a:ext cx="7169294" cy="86562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 sz="2900">
                <a:solidFill>
                  <a:srgbClr val="F47115"/>
                </a:solidFill>
                <a:latin typeface="Source Sans Pro Black"/>
                <a:ea typeface="Source Sans Pro Black"/>
                <a:cs typeface="Source Sans Pro Black"/>
                <a:sym typeface="Source Sans Pro Black"/>
              </a:rPr>
              <a:t>Publishers’ smoke &amp; mirrors</a:t>
            </a:r>
            <a:br>
              <a:rPr lang="en" sz="2900">
                <a:solidFill>
                  <a:srgbClr val="F47115"/>
                </a:solidFill>
                <a:latin typeface="Source Sans Pro Black"/>
                <a:ea typeface="Source Sans Pro Black"/>
                <a:cs typeface="Source Sans Pro Black"/>
                <a:sym typeface="Source Sans Pro Black"/>
              </a:rPr>
            </a:br>
            <a:r>
              <a:rPr lang="en" sz="2700">
                <a:solidFill>
                  <a:srgbClr val="595959"/>
                </a:solidFill>
                <a:latin typeface="Source Sans Pro Black"/>
                <a:ea typeface="Source Sans Pro Black"/>
                <a:cs typeface="Source Sans Pro Black"/>
                <a:sym typeface="Source Sans Pro Black"/>
              </a:rPr>
              <a:t>What authors may be told</a:t>
            </a:r>
            <a:endParaRPr sz="2900">
              <a:solidFill>
                <a:srgbClr val="595959"/>
              </a:solidFill>
              <a:latin typeface="Source Sans Pro Black"/>
              <a:ea typeface="Source Sans Pro Black"/>
              <a:cs typeface="Source Sans Pro Black"/>
              <a:sym typeface="Source Sans Pro Black"/>
            </a:endParaRPr>
          </a:p>
        </p:txBody>
      </p:sp>
      <p:pic>
        <p:nvPicPr>
          <p:cNvPr id="493" name="Google Shape;493;p56" descr="A picture containing x-ray film, invertebrate, coelenterate, jellyfish&#10;&#10;Description automatically generated"/>
          <p:cNvPicPr preferRelativeResize="0"/>
          <p:nvPr/>
        </p:nvPicPr>
        <p:blipFill rotWithShape="1">
          <a:blip r:embed="rId3">
            <a:alphaModFix/>
          </a:blip>
          <a:srcRect l="17402" r="20274"/>
          <a:stretch/>
        </p:blipFill>
        <p:spPr>
          <a:xfrm>
            <a:off x="-10124" y="-12425"/>
            <a:ext cx="1782449" cy="2584175"/>
          </a:xfrm>
          <a:prstGeom prst="rect">
            <a:avLst/>
          </a:prstGeom>
          <a:noFill/>
          <a:ln>
            <a:noFill/>
          </a:ln>
        </p:spPr>
      </p:pic>
      <p:pic>
        <p:nvPicPr>
          <p:cNvPr id="494" name="Google Shape;494;p56" descr="A picture containing x-ray film, invertebrate, coelenterate, jellyfish&#10;&#10;Description automatically generated"/>
          <p:cNvPicPr preferRelativeResize="0"/>
          <p:nvPr/>
        </p:nvPicPr>
        <p:blipFill rotWithShape="1">
          <a:blip r:embed="rId3">
            <a:alphaModFix/>
          </a:blip>
          <a:srcRect l="17402" r="20274"/>
          <a:stretch/>
        </p:blipFill>
        <p:spPr>
          <a:xfrm rot="10800000" flipH="1">
            <a:off x="-10875" y="2571750"/>
            <a:ext cx="1782449" cy="2584175"/>
          </a:xfrm>
          <a:prstGeom prst="rect">
            <a:avLst/>
          </a:prstGeom>
          <a:noFill/>
          <a:ln>
            <a:noFill/>
          </a:ln>
        </p:spPr>
      </p:pic>
      <p:sp>
        <p:nvSpPr>
          <p:cNvPr id="495" name="Google Shape;495;p56"/>
          <p:cNvSpPr txBox="1"/>
          <p:nvPr/>
        </p:nvSpPr>
        <p:spPr>
          <a:xfrm>
            <a:off x="2271375" y="904563"/>
            <a:ext cx="6819600" cy="4248300"/>
          </a:xfrm>
          <a:prstGeom prst="rect">
            <a:avLst/>
          </a:prstGeom>
          <a:noFill/>
          <a:ln>
            <a:noFill/>
          </a:ln>
        </p:spPr>
        <p:txBody>
          <a:bodyPr spcFirstLastPara="1" wrap="square" lIns="68575" tIns="34275" rIns="68575" bIns="34275" anchor="t" anchorCtr="0">
            <a:spAutoFit/>
          </a:bodyPr>
          <a:lstStyle/>
          <a:p>
            <a:pPr marL="254000" marR="0" lvl="0" indent="-266700" algn="l" rtl="0">
              <a:spcBef>
                <a:spcPts val="0"/>
              </a:spcBef>
              <a:spcAft>
                <a:spcPts val="0"/>
              </a:spcAft>
              <a:buClr>
                <a:schemeClr val="dk1"/>
              </a:buClr>
              <a:buSzPts val="1800"/>
              <a:buFont typeface="Source Sans Pro"/>
              <a:buChar char="•"/>
            </a:pPr>
            <a:r>
              <a:rPr lang="en" sz="1800" b="0" i="1" u="none" strike="noStrike" cap="none" dirty="0">
                <a:solidFill>
                  <a:schemeClr val="dk1"/>
                </a:solidFill>
                <a:latin typeface="Source Sans Pro"/>
                <a:ea typeface="Source Sans Pro"/>
                <a:cs typeface="Source Sans Pro"/>
                <a:sym typeface="Source Sans Pro"/>
              </a:rPr>
              <a:t>You cannot use the RRS statement when submitting to this journal. </a:t>
            </a:r>
            <a:br>
              <a:rPr lang="en" sz="1800" b="0" i="1" u="none" strike="noStrike" cap="none" dirty="0">
                <a:solidFill>
                  <a:schemeClr val="dk1"/>
                </a:solidFill>
                <a:latin typeface="Source Sans Pro"/>
                <a:ea typeface="Source Sans Pro"/>
                <a:cs typeface="Source Sans Pro"/>
                <a:sym typeface="Source Sans Pro"/>
              </a:rPr>
            </a:br>
            <a:endParaRPr sz="200" b="0" i="1" u="none" strike="noStrike" cap="none" dirty="0">
              <a:solidFill>
                <a:schemeClr val="dk1"/>
              </a:solidFill>
              <a:latin typeface="Source Sans Pro"/>
              <a:ea typeface="Source Sans Pro"/>
              <a:cs typeface="Source Sans Pro"/>
              <a:sym typeface="Source Sans Pro"/>
            </a:endParaRPr>
          </a:p>
          <a:p>
            <a:pPr marL="457200" marR="0" lvl="0" indent="0" algn="l" rtl="0">
              <a:spcBef>
                <a:spcPts val="0"/>
              </a:spcBef>
              <a:spcAft>
                <a:spcPts val="0"/>
              </a:spcAft>
              <a:buNone/>
            </a:pPr>
            <a:r>
              <a:rPr lang="en" sz="1800" dirty="0">
                <a:solidFill>
                  <a:schemeClr val="dk1"/>
                </a:solidFill>
                <a:highlight>
                  <a:srgbClr val="FFFF00"/>
                </a:highlight>
                <a:latin typeface="Source Sans Pro"/>
                <a:ea typeface="Source Sans Pro"/>
                <a:cs typeface="Source Sans Pro"/>
                <a:sym typeface="Source Sans Pro"/>
              </a:rPr>
              <a:t>You can and you should. The only option for the journal is to refuse your paper upon submission.</a:t>
            </a:r>
            <a:endParaRPr sz="1200" dirty="0"/>
          </a:p>
          <a:p>
            <a:pPr marL="0" marR="0" lvl="0" indent="0" algn="l" rtl="0">
              <a:spcBef>
                <a:spcPts val="0"/>
              </a:spcBef>
              <a:spcAft>
                <a:spcPts val="0"/>
              </a:spcAft>
              <a:buNone/>
            </a:pPr>
            <a:endParaRPr sz="700" i="1" dirty="0">
              <a:solidFill>
                <a:schemeClr val="dk1"/>
              </a:solidFill>
              <a:latin typeface="Source Sans Pro"/>
              <a:ea typeface="Source Sans Pro"/>
              <a:cs typeface="Source Sans Pro"/>
              <a:sym typeface="Source Sans Pro"/>
            </a:endParaRPr>
          </a:p>
          <a:p>
            <a:pPr marL="254000" marR="0" lvl="0" indent="-266700" algn="l" rtl="0">
              <a:spcBef>
                <a:spcPts val="0"/>
              </a:spcBef>
              <a:spcAft>
                <a:spcPts val="0"/>
              </a:spcAft>
              <a:buClr>
                <a:schemeClr val="dk1"/>
              </a:buClr>
              <a:buSzPts val="1800"/>
              <a:buFont typeface="Source Sans Pro"/>
              <a:buChar char="•"/>
            </a:pPr>
            <a:r>
              <a:rPr lang="en" sz="1800" i="1" dirty="0">
                <a:solidFill>
                  <a:schemeClr val="dk1"/>
                </a:solidFill>
                <a:latin typeface="Source Sans Pro"/>
                <a:ea typeface="Source Sans Pro"/>
                <a:cs typeface="Source Sans Pro"/>
                <a:sym typeface="Source Sans Pro"/>
              </a:rPr>
              <a:t>Before proceeding with your submission, you must agree to pay an APC for publication (even if your funder does not)	</a:t>
            </a:r>
            <a:br>
              <a:rPr lang="en" sz="1800" i="1" dirty="0">
                <a:solidFill>
                  <a:schemeClr val="dk1"/>
                </a:solidFill>
                <a:latin typeface="Source Sans Pro"/>
                <a:ea typeface="Source Sans Pro"/>
                <a:cs typeface="Source Sans Pro"/>
                <a:sym typeface="Source Sans Pro"/>
              </a:rPr>
            </a:br>
            <a:endParaRPr sz="100" i="1" dirty="0">
              <a:solidFill>
                <a:schemeClr val="dk1"/>
              </a:solidFill>
              <a:latin typeface="Source Sans Pro"/>
              <a:ea typeface="Source Sans Pro"/>
              <a:cs typeface="Source Sans Pro"/>
              <a:sym typeface="Source Sans Pro"/>
            </a:endParaRPr>
          </a:p>
          <a:p>
            <a:pPr marL="457200" marR="0" lvl="0" indent="0" algn="l" rtl="0">
              <a:spcBef>
                <a:spcPts val="0"/>
              </a:spcBef>
              <a:spcAft>
                <a:spcPts val="0"/>
              </a:spcAft>
              <a:buNone/>
            </a:pPr>
            <a:r>
              <a:rPr lang="en" sz="1800" dirty="0">
                <a:solidFill>
                  <a:schemeClr val="dk1"/>
                </a:solidFill>
                <a:highlight>
                  <a:srgbClr val="FFFF00"/>
                </a:highlight>
                <a:latin typeface="Source Sans Pro"/>
                <a:ea typeface="Source Sans Pro"/>
                <a:cs typeface="Source Sans Pro"/>
                <a:sym typeface="Source Sans Pro"/>
              </a:rPr>
              <a:t>Beware! This publisher is suggesting that you enter into a contractual agreement. Check if there is an option to discuss </a:t>
            </a:r>
            <a:br>
              <a:rPr lang="en" sz="1800" dirty="0">
                <a:solidFill>
                  <a:schemeClr val="dk1"/>
                </a:solidFill>
                <a:highlight>
                  <a:srgbClr val="FFFF00"/>
                </a:highlight>
                <a:latin typeface="Source Sans Pro"/>
                <a:ea typeface="Source Sans Pro"/>
                <a:cs typeface="Source Sans Pro"/>
                <a:sym typeface="Source Sans Pro"/>
              </a:rPr>
            </a:br>
            <a:r>
              <a:rPr lang="en" sz="1800" dirty="0">
                <a:solidFill>
                  <a:schemeClr val="dk1"/>
                </a:solidFill>
                <a:highlight>
                  <a:srgbClr val="FFFF00"/>
                </a:highlight>
                <a:latin typeface="Source Sans Pro"/>
                <a:ea typeface="Source Sans Pro"/>
                <a:cs typeface="Source Sans Pro"/>
                <a:sym typeface="Source Sans Pro"/>
              </a:rPr>
              <a:t>the APC before submission. </a:t>
            </a:r>
            <a:br>
              <a:rPr lang="en" sz="1800" dirty="0">
                <a:solidFill>
                  <a:schemeClr val="dk1"/>
                </a:solidFill>
                <a:highlight>
                  <a:srgbClr val="FFFF00"/>
                </a:highlight>
                <a:latin typeface="Source Sans Pro"/>
                <a:ea typeface="Source Sans Pro"/>
                <a:cs typeface="Source Sans Pro"/>
                <a:sym typeface="Source Sans Pro"/>
              </a:rPr>
            </a:br>
            <a:endParaRPr sz="600" dirty="0"/>
          </a:p>
          <a:p>
            <a:pPr marL="254000" lvl="0" indent="-266700" algn="l" rtl="0">
              <a:spcBef>
                <a:spcPts val="0"/>
              </a:spcBef>
              <a:spcAft>
                <a:spcPts val="0"/>
              </a:spcAft>
              <a:buClr>
                <a:schemeClr val="dk1"/>
              </a:buClr>
              <a:buSzPts val="1800"/>
              <a:buFont typeface="Source Sans Pro"/>
              <a:buChar char="•"/>
            </a:pPr>
            <a:r>
              <a:rPr lang="en" sz="1800" i="1" dirty="0">
                <a:solidFill>
                  <a:schemeClr val="dk1"/>
                </a:solidFill>
                <a:latin typeface="Source Sans Pro"/>
                <a:ea typeface="Source Sans Pro"/>
                <a:cs typeface="Source Sans Pro"/>
                <a:sym typeface="Source Sans Pro"/>
              </a:rPr>
              <a:t>The publisher asks you to sign a </a:t>
            </a:r>
            <a:r>
              <a:rPr lang="en" sz="1800" b="1" i="1" dirty="0">
                <a:solidFill>
                  <a:schemeClr val="dk1"/>
                </a:solidFill>
                <a:latin typeface="Source Sans Pro"/>
                <a:ea typeface="Source Sans Pro"/>
                <a:cs typeface="Source Sans Pro"/>
                <a:sym typeface="Source Sans Pro"/>
              </a:rPr>
              <a:t>separate</a:t>
            </a:r>
            <a:r>
              <a:rPr lang="en" sz="1800" i="1" dirty="0">
                <a:solidFill>
                  <a:schemeClr val="dk1"/>
                </a:solidFill>
                <a:latin typeface="Source Sans Pro"/>
                <a:ea typeface="Source Sans Pro"/>
                <a:cs typeface="Source Sans Pro"/>
                <a:sym typeface="Source Sans Pro"/>
              </a:rPr>
              <a:t> </a:t>
            </a:r>
            <a:r>
              <a:rPr lang="en" sz="1800" b="1" i="1" dirty="0">
                <a:solidFill>
                  <a:schemeClr val="dk1"/>
                </a:solidFill>
                <a:latin typeface="Source Sans Pro"/>
                <a:ea typeface="Source Sans Pro"/>
                <a:cs typeface="Source Sans Pro"/>
                <a:sym typeface="Source Sans Pro"/>
              </a:rPr>
              <a:t>contract</a:t>
            </a:r>
            <a:r>
              <a:rPr lang="en" sz="1800" i="1" dirty="0">
                <a:solidFill>
                  <a:schemeClr val="dk1"/>
                </a:solidFill>
                <a:latin typeface="Source Sans Pro"/>
                <a:ea typeface="Source Sans Pro"/>
                <a:cs typeface="Source Sans Pro"/>
                <a:sym typeface="Source Sans Pro"/>
              </a:rPr>
              <a:t> to respect their embargo (despite their knowledge of your preexisting grant agreement with the funder to publish without an embargo)</a:t>
            </a:r>
            <a:br>
              <a:rPr lang="en" sz="1800" i="1" dirty="0">
                <a:solidFill>
                  <a:schemeClr val="dk1"/>
                </a:solidFill>
                <a:latin typeface="Source Sans Pro"/>
                <a:ea typeface="Source Sans Pro"/>
                <a:cs typeface="Source Sans Pro"/>
                <a:sym typeface="Source Sans Pro"/>
              </a:rPr>
            </a:br>
            <a:endParaRPr sz="300" i="1" dirty="0">
              <a:solidFill>
                <a:schemeClr val="dk1"/>
              </a:solidFill>
              <a:latin typeface="Source Sans Pro"/>
              <a:ea typeface="Source Sans Pro"/>
              <a:cs typeface="Source Sans Pro"/>
              <a:sym typeface="Source Sans Pro"/>
            </a:endParaRPr>
          </a:p>
          <a:p>
            <a:pPr marL="457200" lvl="0" indent="0" algn="l" rtl="0">
              <a:spcBef>
                <a:spcPts val="0"/>
              </a:spcBef>
              <a:spcAft>
                <a:spcPts val="0"/>
              </a:spcAft>
              <a:buNone/>
            </a:pPr>
            <a:r>
              <a:rPr lang="en" sz="1800" dirty="0">
                <a:solidFill>
                  <a:schemeClr val="dk1"/>
                </a:solidFill>
                <a:highlight>
                  <a:srgbClr val="FFFF00"/>
                </a:highlight>
                <a:latin typeface="Source Sans Pro"/>
                <a:ea typeface="Source Sans Pro"/>
                <a:cs typeface="Source Sans Pro"/>
                <a:sym typeface="Source Sans Pro"/>
              </a:rPr>
              <a:t>Beware! If you sign a contract agreeing to an embargo period, then you will be in breach of your grant conditions.</a:t>
            </a:r>
            <a:endParaRPr sz="1800" dirty="0">
              <a:solidFill>
                <a:schemeClr val="dk1"/>
              </a:solidFill>
            </a:endParaRPr>
          </a:p>
          <a:p>
            <a:pPr marL="254000" marR="0" lvl="0" indent="-152400" algn="l" rtl="0">
              <a:spcBef>
                <a:spcPts val="0"/>
              </a:spcBef>
              <a:spcAft>
                <a:spcPts val="0"/>
              </a:spcAft>
              <a:buClr>
                <a:schemeClr val="dk1"/>
              </a:buClr>
              <a:buSzPts val="1700"/>
              <a:buFont typeface="Source Sans Pro"/>
              <a:buNone/>
            </a:pPr>
            <a:endParaRPr sz="1700" i="1" dirty="0">
              <a:solidFill>
                <a:schemeClr val="dk1"/>
              </a:solidFill>
              <a:latin typeface="Source Sans Pro"/>
              <a:ea typeface="Source Sans Pro"/>
              <a:cs typeface="Source Sans Pro"/>
              <a:sym typeface="Source Sans Pr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9"/>
        <p:cNvGrpSpPr/>
        <p:nvPr/>
      </p:nvGrpSpPr>
      <p:grpSpPr>
        <a:xfrm>
          <a:off x="0" y="0"/>
          <a:ext cx="0" cy="0"/>
          <a:chOff x="0" y="0"/>
          <a:chExt cx="0" cy="0"/>
        </a:xfrm>
      </p:grpSpPr>
      <p:sp>
        <p:nvSpPr>
          <p:cNvPr id="500" name="Google Shape;500;p57"/>
          <p:cNvSpPr txBox="1"/>
          <p:nvPr/>
        </p:nvSpPr>
        <p:spPr>
          <a:xfrm>
            <a:off x="2261625" y="408275"/>
            <a:ext cx="6694368" cy="4209900"/>
          </a:xfrm>
          <a:prstGeom prst="rect">
            <a:avLst/>
          </a:prstGeom>
          <a:noFill/>
          <a:ln>
            <a:noFill/>
          </a:ln>
        </p:spPr>
        <p:txBody>
          <a:bodyPr spcFirstLastPara="1" wrap="square" lIns="68575" tIns="34275" rIns="68575" bIns="34275" anchor="t" anchorCtr="0">
            <a:spAutoFit/>
          </a:bodyPr>
          <a:lstStyle/>
          <a:p>
            <a:pPr marL="0" lvl="0" indent="0" algn="l" rtl="0">
              <a:spcBef>
                <a:spcPts val="0"/>
              </a:spcBef>
              <a:spcAft>
                <a:spcPts val="0"/>
              </a:spcAft>
              <a:buNone/>
            </a:pPr>
            <a:endParaRPr sz="1700" dirty="0">
              <a:solidFill>
                <a:schemeClr val="dk1"/>
              </a:solidFill>
              <a:latin typeface="Source Sans Pro"/>
              <a:ea typeface="Source Sans Pro"/>
              <a:cs typeface="Source Sans Pro"/>
              <a:sym typeface="Source Sans Pro"/>
            </a:endParaRPr>
          </a:p>
          <a:p>
            <a:pPr marL="254000" marR="0" lvl="0" indent="-266700" algn="l" rtl="0">
              <a:spcBef>
                <a:spcPts val="0"/>
              </a:spcBef>
              <a:spcAft>
                <a:spcPts val="0"/>
              </a:spcAft>
              <a:buClr>
                <a:schemeClr val="dk1"/>
              </a:buClr>
              <a:buSzPts val="1800"/>
              <a:buFont typeface="Source Sans Pro"/>
              <a:buChar char="•"/>
            </a:pPr>
            <a:r>
              <a:rPr lang="en" sz="1800" dirty="0">
                <a:solidFill>
                  <a:schemeClr val="dk1"/>
                </a:solidFill>
                <a:latin typeface="Source Sans Pro"/>
                <a:ea typeface="Source Sans Pro"/>
                <a:cs typeface="Source Sans Pro"/>
                <a:sym typeface="Source Sans Pro"/>
              </a:rPr>
              <a:t>Some publishers </a:t>
            </a:r>
            <a:endParaRPr sz="1800" dirty="0">
              <a:solidFill>
                <a:schemeClr val="dk1"/>
              </a:solidFill>
              <a:latin typeface="Source Sans Pro"/>
              <a:ea typeface="Source Sans Pro"/>
              <a:cs typeface="Source Sans Pro"/>
              <a:sym typeface="Source Sans Pro"/>
            </a:endParaRPr>
          </a:p>
          <a:p>
            <a:pPr marL="914400" marR="0" lvl="1" indent="-342900" algn="l" rtl="0">
              <a:spcBef>
                <a:spcPts val="0"/>
              </a:spcBef>
              <a:spcAft>
                <a:spcPts val="0"/>
              </a:spcAft>
              <a:buClr>
                <a:schemeClr val="dk1"/>
              </a:buClr>
              <a:buSzPts val="1800"/>
              <a:buFont typeface="Source Sans Pro"/>
              <a:buChar char="•"/>
            </a:pPr>
            <a:r>
              <a:rPr lang="en" sz="1800" dirty="0">
                <a:solidFill>
                  <a:schemeClr val="dk1"/>
                </a:solidFill>
                <a:latin typeface="Source Sans Pro"/>
                <a:ea typeface="Source Sans Pro"/>
                <a:cs typeface="Source Sans Pro"/>
                <a:sym typeface="Source Sans Pro"/>
              </a:rPr>
              <a:t>are knowingly putting authors wishing to use the RRS in a difficult situation</a:t>
            </a:r>
            <a:endParaRPr sz="1800" dirty="0">
              <a:solidFill>
                <a:schemeClr val="dk1"/>
              </a:solidFill>
              <a:latin typeface="Source Sans Pro"/>
              <a:ea typeface="Source Sans Pro"/>
              <a:cs typeface="Source Sans Pro"/>
              <a:sym typeface="Source Sans Pro"/>
            </a:endParaRPr>
          </a:p>
          <a:p>
            <a:pPr marL="914400" marR="0" lvl="1" indent="-342900" algn="l" rtl="0">
              <a:spcBef>
                <a:spcPts val="0"/>
              </a:spcBef>
              <a:spcAft>
                <a:spcPts val="0"/>
              </a:spcAft>
              <a:buClr>
                <a:schemeClr val="dk1"/>
              </a:buClr>
              <a:buSzPts val="1800"/>
              <a:buFont typeface="Source Sans Pro"/>
              <a:buChar char="•"/>
            </a:pPr>
            <a:r>
              <a:rPr lang="en" sz="1800" dirty="0">
                <a:solidFill>
                  <a:schemeClr val="dk1"/>
                </a:solidFill>
                <a:latin typeface="Source Sans Pro"/>
                <a:ea typeface="Source Sans Pro"/>
                <a:cs typeface="Source Sans Pro"/>
                <a:sym typeface="Source Sans Pro"/>
              </a:rPr>
              <a:t>Contracts can contradict the Grant Agreement the University signed with the Funder</a:t>
            </a:r>
            <a:endParaRPr sz="1800" dirty="0">
              <a:solidFill>
                <a:schemeClr val="dk1"/>
              </a:solidFill>
              <a:latin typeface="Source Sans Pro"/>
              <a:ea typeface="Source Sans Pro"/>
              <a:cs typeface="Source Sans Pro"/>
              <a:sym typeface="Source Sans Pro"/>
            </a:endParaRPr>
          </a:p>
          <a:p>
            <a:pPr marL="914400" marR="0" lvl="1" indent="-342900" algn="l" rtl="0">
              <a:spcBef>
                <a:spcPts val="0"/>
              </a:spcBef>
              <a:spcAft>
                <a:spcPts val="0"/>
              </a:spcAft>
              <a:buClr>
                <a:schemeClr val="dk1"/>
              </a:buClr>
              <a:buSzPts val="1800"/>
              <a:buFont typeface="Source Sans Pro"/>
              <a:buChar char="•"/>
            </a:pPr>
            <a:r>
              <a:rPr lang="en" sz="1800" dirty="0">
                <a:solidFill>
                  <a:schemeClr val="dk1"/>
                </a:solidFill>
                <a:latin typeface="Source Sans Pro"/>
                <a:ea typeface="Source Sans Pro"/>
                <a:cs typeface="Source Sans Pro"/>
                <a:sym typeface="Source Sans Pro"/>
              </a:rPr>
              <a:t>delete the RRS language from the article (censorship or copyediting?)</a:t>
            </a:r>
            <a:endParaRPr sz="1800" dirty="0">
              <a:solidFill>
                <a:schemeClr val="dk1"/>
              </a:solidFill>
              <a:latin typeface="Source Sans Pro"/>
              <a:ea typeface="Source Sans Pro"/>
              <a:cs typeface="Source Sans Pro"/>
              <a:sym typeface="Source Sans Pro"/>
            </a:endParaRPr>
          </a:p>
          <a:p>
            <a:pPr marL="914400" marR="0" lvl="1" indent="-342900" algn="l" rtl="0">
              <a:spcBef>
                <a:spcPts val="0"/>
              </a:spcBef>
              <a:spcAft>
                <a:spcPts val="0"/>
              </a:spcAft>
              <a:buClr>
                <a:schemeClr val="dk1"/>
              </a:buClr>
              <a:buSzPts val="1800"/>
              <a:buFont typeface="Source Sans Pro"/>
              <a:buChar char="•"/>
            </a:pPr>
            <a:r>
              <a:rPr lang="en" sz="1800" dirty="0">
                <a:solidFill>
                  <a:schemeClr val="dk1"/>
                </a:solidFill>
                <a:latin typeface="Source Sans Pro"/>
                <a:ea typeface="Source Sans Pro"/>
                <a:cs typeface="Source Sans Pro"/>
                <a:sym typeface="Source Sans Pro"/>
              </a:rPr>
              <a:t>sometimes wait until acceptance to present contract terms</a:t>
            </a:r>
            <a:endParaRPr sz="1800" dirty="0">
              <a:solidFill>
                <a:schemeClr val="dk1"/>
              </a:solidFill>
              <a:latin typeface="Source Sans Pro"/>
              <a:ea typeface="Source Sans Pro"/>
              <a:cs typeface="Source Sans Pro"/>
              <a:sym typeface="Source Sans Pro"/>
            </a:endParaRPr>
          </a:p>
          <a:p>
            <a:pPr marL="914400" marR="0" lvl="0" indent="0" algn="l" rtl="0">
              <a:spcBef>
                <a:spcPts val="0"/>
              </a:spcBef>
              <a:spcAft>
                <a:spcPts val="0"/>
              </a:spcAft>
              <a:buNone/>
            </a:pPr>
            <a:endParaRPr sz="1800" dirty="0">
              <a:solidFill>
                <a:schemeClr val="dk1"/>
              </a:solidFill>
              <a:latin typeface="Source Sans Pro"/>
              <a:ea typeface="Source Sans Pro"/>
              <a:cs typeface="Source Sans Pro"/>
              <a:sym typeface="Source Sans Pro"/>
            </a:endParaRPr>
          </a:p>
          <a:p>
            <a:pPr marL="254000" lvl="0" indent="-266700" algn="l" rtl="0">
              <a:spcBef>
                <a:spcPts val="0"/>
              </a:spcBef>
              <a:spcAft>
                <a:spcPts val="0"/>
              </a:spcAft>
              <a:buClr>
                <a:schemeClr val="dk1"/>
              </a:buClr>
              <a:buSzPts val="1800"/>
              <a:buFont typeface="Source Sans Pro"/>
              <a:buChar char="•"/>
            </a:pPr>
            <a:r>
              <a:rPr lang="en" sz="1800" dirty="0">
                <a:solidFill>
                  <a:schemeClr val="dk1"/>
                </a:solidFill>
                <a:latin typeface="Source Sans Pro"/>
                <a:ea typeface="Source Sans Pro"/>
                <a:cs typeface="Source Sans Pro"/>
                <a:sym typeface="Source Sans Pro"/>
              </a:rPr>
              <a:t>Publishers have the right to desk-reject articles with the RRS language, but not to confuse, mislead or trick authors into violating their grant agreement.</a:t>
            </a:r>
            <a:endParaRPr sz="1800" dirty="0">
              <a:solidFill>
                <a:schemeClr val="dk1"/>
              </a:solidFill>
              <a:latin typeface="Source Sans Pro"/>
              <a:ea typeface="Source Sans Pro"/>
              <a:cs typeface="Source Sans Pro"/>
              <a:sym typeface="Source Sans Pro"/>
            </a:endParaRPr>
          </a:p>
          <a:p>
            <a:pPr marL="914400" marR="0" lvl="1" indent="-342900" algn="l" rtl="0">
              <a:spcBef>
                <a:spcPts val="0"/>
              </a:spcBef>
              <a:spcAft>
                <a:spcPts val="0"/>
              </a:spcAft>
              <a:buClr>
                <a:schemeClr val="dk1"/>
              </a:buClr>
              <a:buSzPts val="1800"/>
              <a:buFont typeface="Source Sans Pro"/>
              <a:buChar char="•"/>
            </a:pPr>
            <a:r>
              <a:rPr lang="en" sz="1800" dirty="0">
                <a:solidFill>
                  <a:schemeClr val="dk1"/>
                </a:solidFill>
                <a:latin typeface="Source Sans Pro"/>
                <a:ea typeface="Source Sans Pro"/>
                <a:cs typeface="Source Sans Pro"/>
                <a:sym typeface="Source Sans Pro"/>
              </a:rPr>
              <a:t>cOAlition S has recently written a letter to 150 publishers asking them to be clear about conditions at submission</a:t>
            </a:r>
            <a:endParaRPr sz="1800" dirty="0">
              <a:solidFill>
                <a:schemeClr val="dk1"/>
              </a:solidFill>
              <a:latin typeface="Source Sans Pro"/>
              <a:ea typeface="Source Sans Pro"/>
              <a:cs typeface="Source Sans Pro"/>
              <a:sym typeface="Source Sans Pro"/>
            </a:endParaRPr>
          </a:p>
        </p:txBody>
      </p:sp>
      <p:pic>
        <p:nvPicPr>
          <p:cNvPr id="501" name="Google Shape;501;p57"/>
          <p:cNvPicPr preferRelativeResize="0"/>
          <p:nvPr/>
        </p:nvPicPr>
        <p:blipFill rotWithShape="1">
          <a:blip r:embed="rId3">
            <a:alphaModFix/>
          </a:blip>
          <a:srcRect/>
          <a:stretch/>
        </p:blipFill>
        <p:spPr>
          <a:xfrm>
            <a:off x="457200" y="4655009"/>
            <a:ext cx="8229599" cy="28678"/>
          </a:xfrm>
          <a:prstGeom prst="rect">
            <a:avLst/>
          </a:prstGeom>
          <a:noFill/>
          <a:ln>
            <a:noFill/>
          </a:ln>
        </p:spPr>
      </p:pic>
      <p:sp>
        <p:nvSpPr>
          <p:cNvPr id="502" name="Google Shape;502;p57"/>
          <p:cNvSpPr txBox="1">
            <a:spLocks noGrp="1"/>
          </p:cNvSpPr>
          <p:nvPr>
            <p:ph type="dt" idx="10"/>
          </p:nvPr>
        </p:nvSpPr>
        <p:spPr>
          <a:xfrm>
            <a:off x="1693069" y="4767264"/>
            <a:ext cx="1314600" cy="273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May 2021</a:t>
            </a:r>
            <a:endParaRPr/>
          </a:p>
        </p:txBody>
      </p:sp>
      <p:sp>
        <p:nvSpPr>
          <p:cNvPr id="503" name="Google Shape;503;p57"/>
          <p:cNvSpPr txBox="1">
            <a:spLocks noGrp="1"/>
          </p:cNvSpPr>
          <p:nvPr>
            <p:ph type="ftr" idx="11"/>
          </p:nvPr>
        </p:nvSpPr>
        <p:spPr>
          <a:xfrm>
            <a:off x="2743200" y="4767263"/>
            <a:ext cx="3657600" cy="273900"/>
          </a:xfrm>
          <a:prstGeom prst="rect">
            <a:avLst/>
          </a:prstGeom>
          <a:noFill/>
          <a:ln>
            <a:noFill/>
          </a:ln>
        </p:spPr>
        <p:txBody>
          <a:bodyPr spcFirstLastPara="1" wrap="square" lIns="68575" tIns="34275" rIns="68575" bIns="34275" anchor="ctr" anchorCtr="0">
            <a:noAutofit/>
          </a:bodyPr>
          <a:lstStyle/>
          <a:p>
            <a:pPr marL="0" lvl="0" indent="0" algn="ctr" rtl="0">
              <a:lnSpc>
                <a:spcPct val="98727"/>
              </a:lnSpc>
              <a:spcBef>
                <a:spcPts val="0"/>
              </a:spcBef>
              <a:spcAft>
                <a:spcPts val="0"/>
              </a:spcAft>
              <a:buNone/>
            </a:pPr>
            <a:r>
              <a:rPr lang="en">
                <a:solidFill>
                  <a:srgbClr val="F47115"/>
                </a:solidFill>
              </a:rPr>
              <a:t>cOAlition S</a:t>
            </a:r>
            <a:endParaRPr/>
          </a:p>
        </p:txBody>
      </p:sp>
      <p:sp>
        <p:nvSpPr>
          <p:cNvPr id="504" name="Google Shape;504;p57"/>
          <p:cNvSpPr txBox="1">
            <a:spLocks noGrp="1"/>
          </p:cNvSpPr>
          <p:nvPr>
            <p:ph type="sldNum" idx="12"/>
          </p:nvPr>
        </p:nvSpPr>
        <p:spPr>
          <a:xfrm>
            <a:off x="7086600" y="4755107"/>
            <a:ext cx="16002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solidFill>
                  <a:srgbClr val="F47115"/>
                </a:solidFill>
              </a:rPr>
              <a:t>22</a:t>
            </a:fld>
            <a:endParaRPr>
              <a:solidFill>
                <a:srgbClr val="F47115"/>
              </a:solidFill>
            </a:endParaRPr>
          </a:p>
        </p:txBody>
      </p:sp>
      <p:sp>
        <p:nvSpPr>
          <p:cNvPr id="505" name="Google Shape;505;p57"/>
          <p:cNvSpPr txBox="1"/>
          <p:nvPr/>
        </p:nvSpPr>
        <p:spPr>
          <a:xfrm>
            <a:off x="2350294" y="38962"/>
            <a:ext cx="7169400" cy="446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 sz="2900">
                <a:solidFill>
                  <a:srgbClr val="F47115"/>
                </a:solidFill>
                <a:latin typeface="Source Sans Pro Black"/>
                <a:ea typeface="Source Sans Pro Black"/>
                <a:cs typeface="Source Sans Pro Black"/>
                <a:sym typeface="Source Sans Pro Black"/>
              </a:rPr>
              <a:t>Publishers’ smoke &amp; mirrors</a:t>
            </a:r>
            <a:endParaRPr sz="2900">
              <a:solidFill>
                <a:srgbClr val="595959"/>
              </a:solidFill>
              <a:latin typeface="Source Sans Pro Black"/>
              <a:ea typeface="Source Sans Pro Black"/>
              <a:cs typeface="Source Sans Pro Black"/>
              <a:sym typeface="Source Sans Pro Black"/>
            </a:endParaRPr>
          </a:p>
        </p:txBody>
      </p:sp>
      <p:pic>
        <p:nvPicPr>
          <p:cNvPr id="506" name="Google Shape;506;p57" descr="A picture containing x-ray film, invertebrate, coelenterate, jellyfish&#10;&#10;Description automatically generated"/>
          <p:cNvPicPr preferRelativeResize="0"/>
          <p:nvPr/>
        </p:nvPicPr>
        <p:blipFill rotWithShape="1">
          <a:blip r:embed="rId4">
            <a:alphaModFix/>
          </a:blip>
          <a:srcRect l="17401" r="20274"/>
          <a:stretch/>
        </p:blipFill>
        <p:spPr>
          <a:xfrm>
            <a:off x="-10124" y="-12425"/>
            <a:ext cx="1782449" cy="2584175"/>
          </a:xfrm>
          <a:prstGeom prst="rect">
            <a:avLst/>
          </a:prstGeom>
          <a:noFill/>
          <a:ln>
            <a:noFill/>
          </a:ln>
        </p:spPr>
      </p:pic>
      <p:pic>
        <p:nvPicPr>
          <p:cNvPr id="507" name="Google Shape;507;p57" descr="A picture containing x-ray film, invertebrate, coelenterate, jellyfish&#10;&#10;Description automatically generated"/>
          <p:cNvPicPr preferRelativeResize="0"/>
          <p:nvPr/>
        </p:nvPicPr>
        <p:blipFill rotWithShape="1">
          <a:blip r:embed="rId4">
            <a:alphaModFix/>
          </a:blip>
          <a:srcRect l="17401" r="20274"/>
          <a:stretch/>
        </p:blipFill>
        <p:spPr>
          <a:xfrm rot="10800000" flipH="1">
            <a:off x="-10875" y="2571750"/>
            <a:ext cx="1782449" cy="25841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79433"/>
        </a:solidFill>
        <a:effectLst/>
      </p:bgPr>
    </p:bg>
    <p:spTree>
      <p:nvGrpSpPr>
        <p:cNvPr id="1" name="Shape 511"/>
        <p:cNvGrpSpPr/>
        <p:nvPr/>
      </p:nvGrpSpPr>
      <p:grpSpPr>
        <a:xfrm>
          <a:off x="0" y="0"/>
          <a:ext cx="0" cy="0"/>
          <a:chOff x="0" y="0"/>
          <a:chExt cx="0" cy="0"/>
        </a:xfrm>
      </p:grpSpPr>
      <p:pic>
        <p:nvPicPr>
          <p:cNvPr id="512" name="Google Shape;512;p58"/>
          <p:cNvPicPr preferRelativeResize="0"/>
          <p:nvPr/>
        </p:nvPicPr>
        <p:blipFill rotWithShape="1">
          <a:blip r:embed="rId3">
            <a:alphaModFix/>
          </a:blip>
          <a:srcRect/>
          <a:stretch/>
        </p:blipFill>
        <p:spPr>
          <a:xfrm>
            <a:off x="5543550" y="1486202"/>
            <a:ext cx="3600449" cy="3657298"/>
          </a:xfrm>
          <a:prstGeom prst="rect">
            <a:avLst/>
          </a:prstGeom>
          <a:noFill/>
          <a:ln>
            <a:noFill/>
          </a:ln>
        </p:spPr>
      </p:pic>
      <p:pic>
        <p:nvPicPr>
          <p:cNvPr id="513" name="Google Shape;513;p58"/>
          <p:cNvPicPr preferRelativeResize="0"/>
          <p:nvPr/>
        </p:nvPicPr>
        <p:blipFill rotWithShape="1">
          <a:blip r:embed="rId4">
            <a:alphaModFix/>
          </a:blip>
          <a:srcRect/>
          <a:stretch/>
        </p:blipFill>
        <p:spPr>
          <a:xfrm>
            <a:off x="114301" y="90976"/>
            <a:ext cx="4114798" cy="1977675"/>
          </a:xfrm>
          <a:prstGeom prst="rect">
            <a:avLst/>
          </a:prstGeom>
          <a:noFill/>
          <a:ln>
            <a:noFill/>
          </a:ln>
        </p:spPr>
      </p:pic>
      <p:sp>
        <p:nvSpPr>
          <p:cNvPr id="514" name="Google Shape;514;p58"/>
          <p:cNvSpPr txBox="1"/>
          <p:nvPr/>
        </p:nvSpPr>
        <p:spPr>
          <a:xfrm>
            <a:off x="653300" y="2571751"/>
            <a:ext cx="5143500" cy="1031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 sz="2600" b="1" dirty="0">
                <a:solidFill>
                  <a:schemeClr val="accent4"/>
                </a:solidFill>
                <a:latin typeface="Source Sans Pro"/>
                <a:ea typeface="Source Sans Pro"/>
                <a:cs typeface="Source Sans Pro"/>
                <a:sym typeface="Source Sans Pro"/>
              </a:rPr>
              <a:t>Part 4</a:t>
            </a:r>
            <a:endParaRPr sz="2600" b="1" dirty="0">
              <a:solidFill>
                <a:schemeClr val="accent4"/>
              </a:solidFill>
              <a:latin typeface="Source Sans Pro"/>
              <a:ea typeface="Source Sans Pro"/>
              <a:cs typeface="Source Sans Pro"/>
              <a:sym typeface="Source Sans Pro"/>
            </a:endParaRPr>
          </a:p>
          <a:p>
            <a:pPr marL="0" marR="0" lvl="0" indent="0" algn="l" rtl="0">
              <a:spcBef>
                <a:spcPts val="0"/>
              </a:spcBef>
              <a:spcAft>
                <a:spcPts val="0"/>
              </a:spcAft>
              <a:buNone/>
            </a:pPr>
            <a:r>
              <a:rPr lang="en" sz="2600" b="1" dirty="0">
                <a:solidFill>
                  <a:schemeClr val="dk1"/>
                </a:solidFill>
                <a:latin typeface="Source Sans Pro"/>
                <a:ea typeface="Source Sans Pro"/>
                <a:cs typeface="Source Sans Pro"/>
                <a:sym typeface="Source Sans Pro"/>
              </a:rPr>
              <a:t>The direction of travel</a:t>
            </a:r>
            <a:br>
              <a:rPr lang="en" sz="1600" b="0" i="0" u="none" strike="noStrike" cap="none" dirty="0">
                <a:solidFill>
                  <a:schemeClr val="dk1"/>
                </a:solidFill>
                <a:latin typeface="Source Sans Pro"/>
                <a:ea typeface="Source Sans Pro"/>
                <a:cs typeface="Source Sans Pro"/>
                <a:sym typeface="Source Sans Pro"/>
              </a:rPr>
            </a:br>
            <a:endParaRPr sz="1500" b="1" i="0" u="none" strike="noStrike" cap="none" dirty="0">
              <a:solidFill>
                <a:schemeClr val="lt1"/>
              </a:solidFill>
              <a:latin typeface="Source Sans Pro"/>
              <a:ea typeface="Source Sans Pro"/>
              <a:cs typeface="Source Sans Pro"/>
              <a:sym typeface="Source Sans Pr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18"/>
        <p:cNvGrpSpPr/>
        <p:nvPr/>
      </p:nvGrpSpPr>
      <p:grpSpPr>
        <a:xfrm>
          <a:off x="0" y="0"/>
          <a:ext cx="0" cy="0"/>
          <a:chOff x="0" y="0"/>
          <a:chExt cx="0" cy="0"/>
        </a:xfrm>
      </p:grpSpPr>
      <p:pic>
        <p:nvPicPr>
          <p:cNvPr id="519" name="Google Shape;519;p59"/>
          <p:cNvPicPr preferRelativeResize="0"/>
          <p:nvPr/>
        </p:nvPicPr>
        <p:blipFill rotWithShape="1">
          <a:blip r:embed="rId3">
            <a:alphaModFix/>
          </a:blip>
          <a:srcRect/>
          <a:stretch/>
        </p:blipFill>
        <p:spPr>
          <a:xfrm>
            <a:off x="457200" y="4655009"/>
            <a:ext cx="8229600" cy="28678"/>
          </a:xfrm>
          <a:prstGeom prst="rect">
            <a:avLst/>
          </a:prstGeom>
          <a:noFill/>
          <a:ln>
            <a:noFill/>
          </a:ln>
        </p:spPr>
      </p:pic>
      <p:sp>
        <p:nvSpPr>
          <p:cNvPr id="520" name="Google Shape;520;p59"/>
          <p:cNvSpPr txBox="1">
            <a:spLocks noGrp="1"/>
          </p:cNvSpPr>
          <p:nvPr>
            <p:ph type="dt" idx="10"/>
          </p:nvPr>
        </p:nvSpPr>
        <p:spPr>
          <a:xfrm>
            <a:off x="1693069" y="4767264"/>
            <a:ext cx="1314450" cy="273844"/>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May 2021</a:t>
            </a:r>
            <a:endParaRPr/>
          </a:p>
        </p:txBody>
      </p:sp>
      <p:sp>
        <p:nvSpPr>
          <p:cNvPr id="521" name="Google Shape;521;p59"/>
          <p:cNvSpPr txBox="1">
            <a:spLocks noGrp="1"/>
          </p:cNvSpPr>
          <p:nvPr>
            <p:ph type="ftr" idx="11"/>
          </p:nvPr>
        </p:nvSpPr>
        <p:spPr>
          <a:xfrm>
            <a:off x="2743200" y="4767263"/>
            <a:ext cx="3657600" cy="273844"/>
          </a:xfrm>
          <a:prstGeom prst="rect">
            <a:avLst/>
          </a:prstGeom>
          <a:noFill/>
          <a:ln>
            <a:noFill/>
          </a:ln>
        </p:spPr>
        <p:txBody>
          <a:bodyPr spcFirstLastPara="1" wrap="square" lIns="68575" tIns="34275" rIns="68575" bIns="34275" anchor="ctr" anchorCtr="0">
            <a:noAutofit/>
          </a:bodyPr>
          <a:lstStyle/>
          <a:p>
            <a:pPr marL="0" lvl="0" indent="0" algn="ctr" rtl="0">
              <a:lnSpc>
                <a:spcPct val="98727"/>
              </a:lnSpc>
              <a:spcBef>
                <a:spcPts val="0"/>
              </a:spcBef>
              <a:spcAft>
                <a:spcPts val="0"/>
              </a:spcAft>
              <a:buNone/>
            </a:pPr>
            <a:r>
              <a:rPr lang="en">
                <a:solidFill>
                  <a:srgbClr val="F47115"/>
                </a:solidFill>
              </a:rPr>
              <a:t>cOAlition S</a:t>
            </a:r>
            <a:endParaRPr/>
          </a:p>
        </p:txBody>
      </p:sp>
      <p:sp>
        <p:nvSpPr>
          <p:cNvPr id="522" name="Google Shape;522;p59"/>
          <p:cNvSpPr txBox="1">
            <a:spLocks noGrp="1"/>
          </p:cNvSpPr>
          <p:nvPr>
            <p:ph type="sldNum" idx="12"/>
          </p:nvPr>
        </p:nvSpPr>
        <p:spPr>
          <a:xfrm>
            <a:off x="7086600" y="4755107"/>
            <a:ext cx="16002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solidFill>
                  <a:srgbClr val="F47115"/>
                </a:solidFill>
              </a:rPr>
              <a:t>24</a:t>
            </a:fld>
            <a:endParaRPr>
              <a:solidFill>
                <a:srgbClr val="F47115"/>
              </a:solidFill>
            </a:endParaRPr>
          </a:p>
        </p:txBody>
      </p:sp>
      <p:sp>
        <p:nvSpPr>
          <p:cNvPr id="523" name="Google Shape;523;p59"/>
          <p:cNvSpPr txBox="1"/>
          <p:nvPr/>
        </p:nvSpPr>
        <p:spPr>
          <a:xfrm>
            <a:off x="2027495" y="285025"/>
            <a:ext cx="4032300" cy="8928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 sz="2900">
                <a:solidFill>
                  <a:srgbClr val="F47115"/>
                </a:solidFill>
                <a:latin typeface="Source Sans Pro Black"/>
                <a:ea typeface="Source Sans Pro Black"/>
                <a:cs typeface="Source Sans Pro Black"/>
                <a:sym typeface="Source Sans Pro Black"/>
              </a:rPr>
              <a:t>EUA, CESAER, and SE </a:t>
            </a:r>
            <a:br>
              <a:rPr lang="en" sz="2900">
                <a:solidFill>
                  <a:srgbClr val="F47115"/>
                </a:solidFill>
                <a:latin typeface="Source Sans Pro Black"/>
                <a:ea typeface="Source Sans Pro Black"/>
                <a:cs typeface="Source Sans Pro Black"/>
                <a:sym typeface="Source Sans Pro Black"/>
              </a:rPr>
            </a:br>
            <a:r>
              <a:rPr lang="en" sz="2900">
                <a:solidFill>
                  <a:srgbClr val="F47115"/>
                </a:solidFill>
                <a:latin typeface="Source Sans Pro Black"/>
                <a:ea typeface="Source Sans Pro Black"/>
                <a:cs typeface="Source Sans Pro Black"/>
                <a:sym typeface="Source Sans Pro Black"/>
              </a:rPr>
              <a:t>letter to publishers</a:t>
            </a:r>
            <a:endParaRPr sz="1100"/>
          </a:p>
        </p:txBody>
      </p:sp>
      <p:pic>
        <p:nvPicPr>
          <p:cNvPr id="524" name="Google Shape;524;p59" descr="Diagram&#10;&#10;Description automatically generated"/>
          <p:cNvPicPr preferRelativeResize="0"/>
          <p:nvPr/>
        </p:nvPicPr>
        <p:blipFill rotWithShape="1">
          <a:blip r:embed="rId4">
            <a:alphaModFix/>
          </a:blip>
          <a:srcRect r="74885"/>
          <a:stretch/>
        </p:blipFill>
        <p:spPr>
          <a:xfrm>
            <a:off x="19702" y="-1550"/>
            <a:ext cx="1587652" cy="2504950"/>
          </a:xfrm>
          <a:prstGeom prst="rect">
            <a:avLst/>
          </a:prstGeom>
          <a:noFill/>
          <a:ln>
            <a:noFill/>
          </a:ln>
        </p:spPr>
      </p:pic>
      <p:pic>
        <p:nvPicPr>
          <p:cNvPr id="525" name="Google Shape;525;p59" descr="Diagram&#10;&#10;Description automatically generated"/>
          <p:cNvPicPr preferRelativeResize="0"/>
          <p:nvPr/>
        </p:nvPicPr>
        <p:blipFill rotWithShape="1">
          <a:blip r:embed="rId4">
            <a:alphaModFix/>
          </a:blip>
          <a:srcRect l="66003" r="9355"/>
          <a:stretch/>
        </p:blipFill>
        <p:spPr>
          <a:xfrm>
            <a:off x="0" y="2552450"/>
            <a:ext cx="1600200" cy="2573325"/>
          </a:xfrm>
          <a:prstGeom prst="rect">
            <a:avLst/>
          </a:prstGeom>
          <a:noFill/>
          <a:ln>
            <a:noFill/>
          </a:ln>
        </p:spPr>
      </p:pic>
      <p:sp>
        <p:nvSpPr>
          <p:cNvPr id="526" name="Google Shape;526;p59"/>
          <p:cNvSpPr txBox="1"/>
          <p:nvPr/>
        </p:nvSpPr>
        <p:spPr>
          <a:xfrm>
            <a:off x="1895950" y="1810350"/>
            <a:ext cx="4032300" cy="2324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 sz="1700" i="1">
                <a:solidFill>
                  <a:srgbClr val="000000"/>
                </a:solidFill>
                <a:latin typeface="Source Sans Pro Black"/>
                <a:ea typeface="Source Sans Pro Black"/>
                <a:cs typeface="Source Sans Pro Black"/>
                <a:sym typeface="Source Sans Pro Black"/>
              </a:rPr>
              <a:t>“</a:t>
            </a:r>
            <a:r>
              <a:rPr lang="en" sz="1700" i="1">
                <a:solidFill>
                  <a:srgbClr val="000000"/>
                </a:solidFill>
                <a:latin typeface="Source Sans Pro"/>
                <a:ea typeface="Source Sans Pro"/>
                <a:cs typeface="Source Sans Pro"/>
                <a:sym typeface="Source Sans Pro"/>
              </a:rPr>
              <a:t>We are especially concerned by the unclear and opaque communication and practices of some publishers as reported by cOAlition S.”</a:t>
            </a:r>
            <a:endParaRPr sz="1100"/>
          </a:p>
          <a:p>
            <a:pPr marL="0" marR="0" lvl="0" indent="0" algn="l" rtl="0">
              <a:spcBef>
                <a:spcPts val="900"/>
              </a:spcBef>
              <a:spcAft>
                <a:spcPts val="0"/>
              </a:spcAft>
              <a:buNone/>
            </a:pPr>
            <a:endParaRPr sz="1700" i="1">
              <a:solidFill>
                <a:srgbClr val="000000"/>
              </a:solidFill>
              <a:latin typeface="Source Sans Pro"/>
              <a:ea typeface="Source Sans Pro"/>
              <a:cs typeface="Source Sans Pro"/>
              <a:sym typeface="Source Sans Pro"/>
            </a:endParaRPr>
          </a:p>
          <a:p>
            <a:pPr marL="0" marR="0" lvl="0" indent="0" algn="l" rtl="0">
              <a:spcBef>
                <a:spcPts val="900"/>
              </a:spcBef>
              <a:spcAft>
                <a:spcPts val="0"/>
              </a:spcAft>
              <a:buNone/>
            </a:pPr>
            <a:r>
              <a:rPr lang="en" sz="1700" i="1">
                <a:solidFill>
                  <a:srgbClr val="000000"/>
                </a:solidFill>
                <a:latin typeface="Source Sans Pro"/>
                <a:ea typeface="Source Sans Pro"/>
                <a:cs typeface="Source Sans Pro"/>
                <a:sym typeface="Source Sans Pro"/>
              </a:rPr>
              <a:t>"Researchers who wish to deposit their author-accepted manuscript in a repository with an open license (e.g. CC BY), and without any embargo, must be able to do so.”</a:t>
            </a:r>
            <a:endParaRPr sz="1500" b="1">
              <a:solidFill>
                <a:srgbClr val="000000"/>
              </a:solidFill>
              <a:latin typeface="Source Sans Pro Black"/>
              <a:ea typeface="Source Sans Pro Black"/>
              <a:cs typeface="Source Sans Pro Black"/>
              <a:sym typeface="Source Sans Pro Black"/>
            </a:endParaRPr>
          </a:p>
        </p:txBody>
      </p:sp>
      <p:pic>
        <p:nvPicPr>
          <p:cNvPr id="527" name="Google Shape;527;p59" descr="Text, letter&#10;&#10;Description automatically generated"/>
          <p:cNvPicPr preferRelativeResize="0"/>
          <p:nvPr/>
        </p:nvPicPr>
        <p:blipFill rotWithShape="1">
          <a:blip r:embed="rId5">
            <a:alphaModFix/>
          </a:blip>
          <a:srcRect l="10566" t="3168" r="5605" b="1729"/>
          <a:stretch/>
        </p:blipFill>
        <p:spPr>
          <a:xfrm>
            <a:off x="5971598" y="528794"/>
            <a:ext cx="2830570" cy="4065906"/>
          </a:xfrm>
          <a:prstGeom prst="rect">
            <a:avLst/>
          </a:prstGeom>
          <a:noFill/>
          <a:ln w="9525" cap="flat" cmpd="sng">
            <a:solidFill>
              <a:srgbClr val="F47115"/>
            </a:solidFill>
            <a:prstDash val="solid"/>
            <a:round/>
            <a:headEnd type="none" w="sm" len="sm"/>
            <a:tailEnd type="none" w="sm" len="sm"/>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60"/>
          <p:cNvSpPr txBox="1"/>
          <p:nvPr/>
        </p:nvSpPr>
        <p:spPr>
          <a:xfrm>
            <a:off x="2289575" y="1671725"/>
            <a:ext cx="6332700" cy="1944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000">
                <a:solidFill>
                  <a:schemeClr val="dk1"/>
                </a:solidFill>
              </a:rPr>
              <a:t>Section II: Definition of Open Science</a:t>
            </a:r>
            <a:endParaRPr sz="2000">
              <a:solidFill>
                <a:schemeClr val="dk1"/>
              </a:solidFill>
            </a:endParaRPr>
          </a:p>
          <a:p>
            <a:pPr marL="0" lvl="0" indent="0" algn="l" rtl="0">
              <a:lnSpc>
                <a:spcPct val="115000"/>
              </a:lnSpc>
              <a:spcBef>
                <a:spcPts val="0"/>
              </a:spcBef>
              <a:spcAft>
                <a:spcPts val="0"/>
              </a:spcAft>
              <a:buNone/>
            </a:pPr>
            <a:endParaRPr sz="900">
              <a:solidFill>
                <a:schemeClr val="dk1"/>
              </a:solidFill>
            </a:endParaRPr>
          </a:p>
          <a:p>
            <a:pPr marL="0" lvl="0" indent="0" algn="l" rtl="0">
              <a:lnSpc>
                <a:spcPct val="115000"/>
              </a:lnSpc>
              <a:spcBef>
                <a:spcPts val="0"/>
              </a:spcBef>
              <a:spcAft>
                <a:spcPts val="0"/>
              </a:spcAft>
              <a:buNone/>
            </a:pPr>
            <a:r>
              <a:rPr lang="en" sz="2000">
                <a:solidFill>
                  <a:schemeClr val="dk1"/>
                </a:solidFill>
              </a:rPr>
              <a:t>“Any transfer or licensing of copyrights to third parties should not restrict the public’s right to immediate open access to a scientific publication.” </a:t>
            </a:r>
            <a:endParaRPr sz="2000">
              <a:solidFill>
                <a:schemeClr val="dk1"/>
              </a:solidFill>
            </a:endParaRPr>
          </a:p>
          <a:p>
            <a:pPr marL="0" lvl="0" indent="0" algn="l" rtl="0">
              <a:lnSpc>
                <a:spcPct val="115000"/>
              </a:lnSpc>
              <a:spcBef>
                <a:spcPts val="0"/>
              </a:spcBef>
              <a:spcAft>
                <a:spcPts val="0"/>
              </a:spcAft>
              <a:buNone/>
            </a:pPr>
            <a:r>
              <a:rPr lang="en" sz="1200">
                <a:solidFill>
                  <a:schemeClr val="dk1"/>
                </a:solidFill>
              </a:rPr>
              <a:t>[Para 7a, Page 9]</a:t>
            </a:r>
            <a:endParaRPr sz="1200"/>
          </a:p>
        </p:txBody>
      </p:sp>
      <p:pic>
        <p:nvPicPr>
          <p:cNvPr id="533" name="Google Shape;533;p60"/>
          <p:cNvPicPr preferRelativeResize="0"/>
          <p:nvPr/>
        </p:nvPicPr>
        <p:blipFill>
          <a:blip r:embed="rId3">
            <a:alphaModFix/>
          </a:blip>
          <a:stretch>
            <a:fillRect/>
          </a:stretch>
        </p:blipFill>
        <p:spPr>
          <a:xfrm>
            <a:off x="0" y="0"/>
            <a:ext cx="9144000" cy="1302991"/>
          </a:xfrm>
          <a:prstGeom prst="rect">
            <a:avLst/>
          </a:prstGeom>
          <a:noFill/>
          <a:ln>
            <a:noFill/>
          </a:ln>
        </p:spPr>
      </p:pic>
      <p:sp>
        <p:nvSpPr>
          <p:cNvPr id="534" name="Google Shape;534;p60"/>
          <p:cNvSpPr txBox="1"/>
          <p:nvPr/>
        </p:nvSpPr>
        <p:spPr>
          <a:xfrm>
            <a:off x="4042800" y="4589425"/>
            <a:ext cx="5101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Adopted Nov 2021</a:t>
            </a:r>
            <a:endParaRPr/>
          </a:p>
          <a:p>
            <a:pPr marL="0" lvl="0" indent="0" algn="l" rtl="0">
              <a:spcBef>
                <a:spcPts val="0"/>
              </a:spcBef>
              <a:spcAft>
                <a:spcPts val="0"/>
              </a:spcAft>
              <a:buNone/>
            </a:pPr>
            <a:r>
              <a:rPr lang="en" sz="1000"/>
              <a:t>https://en.unesco.org/science-sustainable-future/open-science/recommendation</a:t>
            </a:r>
            <a:endParaRPr sz="1000"/>
          </a:p>
        </p:txBody>
      </p:sp>
      <p:sp>
        <p:nvSpPr>
          <p:cNvPr id="535" name="Google Shape;535;p60"/>
          <p:cNvSpPr txBox="1"/>
          <p:nvPr/>
        </p:nvSpPr>
        <p:spPr>
          <a:xfrm>
            <a:off x="2289575" y="3712875"/>
            <a:ext cx="6189000" cy="780300"/>
          </a:xfrm>
          <a:prstGeom prst="rect">
            <a:avLst/>
          </a:prstGeom>
          <a:solidFill>
            <a:srgbClr val="F79433"/>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a:solidFill>
                  <a:schemeClr val="dk1"/>
                </a:solidFill>
              </a:rPr>
              <a:t>Plan S Rights Retention Strategy predates, but fulfils this clause precisely</a:t>
            </a:r>
            <a:endParaRPr sz="1800"/>
          </a:p>
        </p:txBody>
      </p:sp>
      <p:pic>
        <p:nvPicPr>
          <p:cNvPr id="536" name="Google Shape;536;p60"/>
          <p:cNvPicPr preferRelativeResize="0"/>
          <p:nvPr/>
        </p:nvPicPr>
        <p:blipFill>
          <a:blip r:embed="rId4">
            <a:alphaModFix/>
          </a:blip>
          <a:stretch>
            <a:fillRect/>
          </a:stretch>
        </p:blipFill>
        <p:spPr>
          <a:xfrm>
            <a:off x="4457913" y="489575"/>
            <a:ext cx="4524375" cy="323850"/>
          </a:xfrm>
          <a:prstGeom prst="rect">
            <a:avLst/>
          </a:prstGeom>
          <a:noFill/>
          <a:ln>
            <a:noFill/>
          </a:ln>
        </p:spPr>
      </p:pic>
      <p:pic>
        <p:nvPicPr>
          <p:cNvPr id="537" name="Google Shape;537;p60"/>
          <p:cNvPicPr preferRelativeResize="0"/>
          <p:nvPr/>
        </p:nvPicPr>
        <p:blipFill rotWithShape="1">
          <a:blip r:embed="rId3">
            <a:alphaModFix/>
          </a:blip>
          <a:srcRect l="48178"/>
          <a:stretch/>
        </p:blipFill>
        <p:spPr>
          <a:xfrm rot="-5400000">
            <a:off x="-1746850" y="2151725"/>
            <a:ext cx="4738651" cy="12449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61"/>
          <p:cNvSpPr txBox="1"/>
          <p:nvPr/>
        </p:nvSpPr>
        <p:spPr>
          <a:xfrm>
            <a:off x="2210825" y="281200"/>
            <a:ext cx="59052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900" b="1">
                <a:solidFill>
                  <a:srgbClr val="FF9900"/>
                </a:solidFill>
                <a:latin typeface="Source Sans Pro"/>
                <a:ea typeface="Source Sans Pro"/>
                <a:cs typeface="Source Sans Pro"/>
                <a:sym typeface="Source Sans Pro"/>
              </a:rPr>
              <a:t>G6 statement on Open Science</a:t>
            </a:r>
            <a:endParaRPr sz="2900" b="1">
              <a:solidFill>
                <a:srgbClr val="FF9900"/>
              </a:solidFill>
              <a:latin typeface="Source Sans Pro"/>
              <a:ea typeface="Source Sans Pro"/>
              <a:cs typeface="Source Sans Pro"/>
              <a:sym typeface="Source Sans Pro"/>
            </a:endParaRPr>
          </a:p>
        </p:txBody>
      </p:sp>
      <p:sp>
        <p:nvSpPr>
          <p:cNvPr id="543" name="Google Shape;543;p61"/>
          <p:cNvSpPr txBox="1"/>
          <p:nvPr/>
        </p:nvSpPr>
        <p:spPr>
          <a:xfrm>
            <a:off x="2210825" y="1074288"/>
            <a:ext cx="6380400" cy="3263100"/>
          </a:xfrm>
          <a:prstGeom prst="rect">
            <a:avLst/>
          </a:prstGeom>
          <a:noFill/>
          <a:ln w="9525" cap="flat" cmpd="sng">
            <a:solidFill>
              <a:srgbClr val="FF9900"/>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2000">
                <a:latin typeface="Source Sans Pro"/>
                <a:ea typeface="Source Sans Pro"/>
                <a:cs typeface="Source Sans Pro"/>
                <a:sym typeface="Source Sans Pro"/>
              </a:rPr>
              <a:t>Reaching 100% of Open Access is a main goal for all of our institutions but </a:t>
            </a:r>
            <a:r>
              <a:rPr lang="en" sz="2000">
                <a:highlight>
                  <a:srgbClr val="FFFF00"/>
                </a:highlight>
                <a:latin typeface="Source Sans Pro"/>
                <a:ea typeface="Source Sans Pro"/>
                <a:cs typeface="Source Sans Pro"/>
                <a:sym typeface="Source Sans Pro"/>
              </a:rPr>
              <a:t>researchers cannot freely share and build on the results they publish if publishers hold copyrights</a:t>
            </a:r>
            <a:r>
              <a:rPr lang="en" sz="2000">
                <a:latin typeface="Source Sans Pro"/>
                <a:ea typeface="Source Sans Pro"/>
                <a:cs typeface="Source Sans Pro"/>
                <a:sym typeface="Source Sans Pro"/>
              </a:rPr>
              <a:t> of their articles and monographs. Therefore, we are committed to </a:t>
            </a:r>
            <a:r>
              <a:rPr lang="en" sz="2000">
                <a:highlight>
                  <a:srgbClr val="FFFF00"/>
                </a:highlight>
                <a:latin typeface="Source Sans Pro"/>
                <a:ea typeface="Source Sans Pro"/>
                <a:cs typeface="Source Sans Pro"/>
                <a:sym typeface="Source Sans Pro"/>
              </a:rPr>
              <a:t>support our researchers to retain sufficient rights to publish their scholarly articles and monographs openly</a:t>
            </a:r>
            <a:r>
              <a:rPr lang="en" sz="2000">
                <a:latin typeface="Source Sans Pro"/>
                <a:ea typeface="Source Sans Pro"/>
                <a:cs typeface="Source Sans Pro"/>
                <a:sym typeface="Source Sans Pro"/>
              </a:rPr>
              <a:t> and we encourage them to publish their results (i.e. final version and/or manuscript) under an </a:t>
            </a:r>
            <a:r>
              <a:rPr lang="en" sz="2000">
                <a:highlight>
                  <a:srgbClr val="FFFF00"/>
                </a:highlight>
                <a:latin typeface="Source Sans Pro"/>
                <a:ea typeface="Source Sans Pro"/>
                <a:cs typeface="Source Sans Pro"/>
                <a:sym typeface="Source Sans Pro"/>
              </a:rPr>
              <a:t>open license</a:t>
            </a:r>
            <a:r>
              <a:rPr lang="en" sz="2000">
                <a:latin typeface="Source Sans Pro"/>
                <a:ea typeface="Source Sans Pro"/>
                <a:cs typeface="Source Sans Pro"/>
                <a:sym typeface="Source Sans Pro"/>
              </a:rPr>
              <a:t>, preferably the Creative Commons Attribution License CC BY.</a:t>
            </a:r>
            <a:endParaRPr sz="2000">
              <a:latin typeface="Source Sans Pro"/>
              <a:ea typeface="Source Sans Pro"/>
              <a:cs typeface="Source Sans Pro"/>
              <a:sym typeface="Source Sans Pro"/>
            </a:endParaRPr>
          </a:p>
        </p:txBody>
      </p:sp>
      <p:pic>
        <p:nvPicPr>
          <p:cNvPr id="544" name="Google Shape;544;p61"/>
          <p:cNvPicPr preferRelativeResize="0"/>
          <p:nvPr/>
        </p:nvPicPr>
        <p:blipFill>
          <a:blip r:embed="rId3">
            <a:alphaModFix/>
          </a:blip>
          <a:stretch>
            <a:fillRect/>
          </a:stretch>
        </p:blipFill>
        <p:spPr>
          <a:xfrm rot="-5400000">
            <a:off x="-1793489" y="1783786"/>
            <a:ext cx="5153200" cy="1566225"/>
          </a:xfrm>
          <a:prstGeom prst="rect">
            <a:avLst/>
          </a:prstGeom>
          <a:noFill/>
          <a:ln>
            <a:noFill/>
          </a:ln>
        </p:spPr>
      </p:pic>
      <p:sp>
        <p:nvSpPr>
          <p:cNvPr id="545" name="Google Shape;545;p61"/>
          <p:cNvSpPr txBox="1"/>
          <p:nvPr/>
        </p:nvSpPr>
        <p:spPr>
          <a:xfrm>
            <a:off x="5391375" y="4363525"/>
            <a:ext cx="3000000" cy="4002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a:t>Brussels, December 2021</a:t>
            </a:r>
            <a:endParaRPr/>
          </a:p>
        </p:txBody>
      </p:sp>
      <p:sp>
        <p:nvSpPr>
          <p:cNvPr id="546" name="Google Shape;546;p61"/>
          <p:cNvSpPr txBox="1"/>
          <p:nvPr/>
        </p:nvSpPr>
        <p:spPr>
          <a:xfrm>
            <a:off x="2210825" y="4712400"/>
            <a:ext cx="3000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https://os.helmholtz.de/en/open-science-in-the-helmholtz-association/national-international-network/g6-and-open-science/</a:t>
            </a:r>
            <a:endParaRPr sz="8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0"/>
        <p:cNvGrpSpPr/>
        <p:nvPr/>
      </p:nvGrpSpPr>
      <p:grpSpPr>
        <a:xfrm>
          <a:off x="0" y="0"/>
          <a:ext cx="0" cy="0"/>
          <a:chOff x="0" y="0"/>
          <a:chExt cx="0" cy="0"/>
        </a:xfrm>
      </p:grpSpPr>
      <p:pic>
        <p:nvPicPr>
          <p:cNvPr id="551" name="Google Shape;551;p62"/>
          <p:cNvPicPr preferRelativeResize="0"/>
          <p:nvPr/>
        </p:nvPicPr>
        <p:blipFill>
          <a:blip r:embed="rId3">
            <a:alphaModFix/>
          </a:blip>
          <a:stretch>
            <a:fillRect/>
          </a:stretch>
        </p:blipFill>
        <p:spPr>
          <a:xfrm>
            <a:off x="2288300" y="0"/>
            <a:ext cx="4250447" cy="5164300"/>
          </a:xfrm>
          <a:prstGeom prst="rect">
            <a:avLst/>
          </a:prstGeom>
          <a:noFill/>
          <a:ln>
            <a:noFill/>
          </a:ln>
        </p:spPr>
      </p:pic>
      <p:sp>
        <p:nvSpPr>
          <p:cNvPr id="552" name="Google Shape;552;p62"/>
          <p:cNvSpPr/>
          <p:nvPr/>
        </p:nvSpPr>
        <p:spPr>
          <a:xfrm>
            <a:off x="6184550" y="37450"/>
            <a:ext cx="2948700" cy="2702100"/>
          </a:xfrm>
          <a:prstGeom prst="heart">
            <a:avLst/>
          </a:prstGeom>
          <a:solidFill>
            <a:srgbClr val="CC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lt1"/>
                </a:solidFill>
              </a:rPr>
              <a:t>RRS</a:t>
            </a:r>
            <a:endParaRPr sz="2400" b="1">
              <a:solidFill>
                <a:schemeClr val="lt1"/>
              </a:solidFill>
            </a:endParaRPr>
          </a:p>
          <a:p>
            <a:pPr marL="0" lvl="0" indent="0" algn="ctr" rtl="0">
              <a:spcBef>
                <a:spcPts val="0"/>
              </a:spcBef>
              <a:spcAft>
                <a:spcPts val="0"/>
              </a:spcAft>
              <a:buClr>
                <a:schemeClr val="dk1"/>
              </a:buClr>
              <a:buSzPts val="1100"/>
              <a:buFont typeface="Arial"/>
              <a:buNone/>
            </a:pPr>
            <a:r>
              <a:rPr lang="en" sz="2400" b="1">
                <a:solidFill>
                  <a:schemeClr val="lt1"/>
                </a:solidFill>
              </a:rPr>
              <a:t>ENDORSED</a:t>
            </a:r>
            <a:endParaRPr>
              <a:solidFill>
                <a:schemeClr val="lt1"/>
              </a:solidFill>
            </a:endParaRPr>
          </a:p>
        </p:txBody>
      </p:sp>
      <p:pic>
        <p:nvPicPr>
          <p:cNvPr id="553" name="Google Shape;553;p62"/>
          <p:cNvPicPr preferRelativeResize="0"/>
          <p:nvPr/>
        </p:nvPicPr>
        <p:blipFill>
          <a:blip r:embed="rId4">
            <a:alphaModFix/>
          </a:blip>
          <a:stretch>
            <a:fillRect/>
          </a:stretch>
        </p:blipFill>
        <p:spPr>
          <a:xfrm rot="-5400000">
            <a:off x="-1752173" y="1752178"/>
            <a:ext cx="5164300" cy="16599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p63"/>
          <p:cNvSpPr txBox="1"/>
          <p:nvPr/>
        </p:nvSpPr>
        <p:spPr>
          <a:xfrm>
            <a:off x="5216700" y="4819675"/>
            <a:ext cx="3927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https://eua.eu/downloads/publications/eua%20os%20agenda.pdf</a:t>
            </a:r>
            <a:endParaRPr sz="1000"/>
          </a:p>
        </p:txBody>
      </p:sp>
      <p:pic>
        <p:nvPicPr>
          <p:cNvPr id="559" name="Google Shape;559;p63"/>
          <p:cNvPicPr preferRelativeResize="0"/>
          <p:nvPr/>
        </p:nvPicPr>
        <p:blipFill>
          <a:blip r:embed="rId3">
            <a:alphaModFix/>
          </a:blip>
          <a:stretch>
            <a:fillRect/>
          </a:stretch>
        </p:blipFill>
        <p:spPr>
          <a:xfrm rot="-5400000">
            <a:off x="-1752173" y="1752178"/>
            <a:ext cx="5164300" cy="1659950"/>
          </a:xfrm>
          <a:prstGeom prst="rect">
            <a:avLst/>
          </a:prstGeom>
          <a:noFill/>
          <a:ln>
            <a:noFill/>
          </a:ln>
        </p:spPr>
      </p:pic>
      <p:sp>
        <p:nvSpPr>
          <p:cNvPr id="560" name="Google Shape;560;p63"/>
          <p:cNvSpPr txBox="1"/>
          <p:nvPr/>
        </p:nvSpPr>
        <p:spPr>
          <a:xfrm>
            <a:off x="1810300" y="1083850"/>
            <a:ext cx="7202400" cy="4063500"/>
          </a:xfrm>
          <a:prstGeom prst="rect">
            <a:avLst/>
          </a:prstGeom>
          <a:noFill/>
          <a:ln w="9525" cap="flat" cmpd="sng">
            <a:solidFill>
              <a:srgbClr val="1C4587"/>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1800" b="1"/>
              <a:t>“</a:t>
            </a:r>
            <a:r>
              <a:rPr lang="en" sz="1800" b="1" i="1"/>
              <a:t>Reclaiming academic ownership of the scholarly publishing system </a:t>
            </a:r>
            <a:endParaRPr sz="1800" b="1" i="1"/>
          </a:p>
          <a:p>
            <a:pPr marL="0" lvl="0" indent="0" algn="l" rtl="0">
              <a:spcBef>
                <a:spcPts val="0"/>
              </a:spcBef>
              <a:spcAft>
                <a:spcPts val="0"/>
              </a:spcAft>
              <a:buNone/>
            </a:pPr>
            <a:endParaRPr sz="1800"/>
          </a:p>
          <a:p>
            <a:pPr marL="0" lvl="0" indent="0" algn="l" rtl="0">
              <a:spcBef>
                <a:spcPts val="0"/>
              </a:spcBef>
              <a:spcAft>
                <a:spcPts val="0"/>
              </a:spcAft>
              <a:buNone/>
            </a:pPr>
            <a:r>
              <a:rPr lang="en" sz="1800"/>
              <a:t>Universities, research performing organisations, researchers, research funders and national libraries all have </a:t>
            </a:r>
            <a:r>
              <a:rPr lang="en" sz="1800">
                <a:highlight>
                  <a:srgbClr val="FFFF00"/>
                </a:highlight>
              </a:rPr>
              <a:t>a </a:t>
            </a:r>
            <a:r>
              <a:rPr lang="en" sz="1800" b="1">
                <a:highlight>
                  <a:srgbClr val="FFFF00"/>
                </a:highlight>
              </a:rPr>
              <a:t>crucial role</a:t>
            </a:r>
            <a:r>
              <a:rPr lang="en" sz="1800">
                <a:highlight>
                  <a:srgbClr val="FFFF00"/>
                </a:highlight>
              </a:rPr>
              <a:t> to play in </a:t>
            </a:r>
            <a:r>
              <a:rPr lang="en" sz="1800" b="1">
                <a:highlight>
                  <a:srgbClr val="FFFF00"/>
                </a:highlight>
              </a:rPr>
              <a:t>re-gaining academic</a:t>
            </a:r>
            <a:r>
              <a:rPr lang="en" sz="1800">
                <a:highlight>
                  <a:srgbClr val="FFFF00"/>
                </a:highlight>
              </a:rPr>
              <a:t> </a:t>
            </a:r>
            <a:r>
              <a:rPr lang="en" sz="1800" b="1">
                <a:highlight>
                  <a:srgbClr val="FFFF00"/>
                </a:highlight>
              </a:rPr>
              <a:t>sovereignty </a:t>
            </a:r>
            <a:r>
              <a:rPr lang="en" sz="1800">
                <a:highlight>
                  <a:srgbClr val="FFFF00"/>
                </a:highlight>
              </a:rPr>
              <a:t>over the publishing process.</a:t>
            </a:r>
            <a:r>
              <a:rPr lang="en" sz="1800"/>
              <a:t> Institutions and researchers have relinquished their rights to commercial publishers, and these publishers have made copyright their mainstay. </a:t>
            </a:r>
            <a:endParaRPr sz="1800"/>
          </a:p>
          <a:p>
            <a:pPr marL="0" lvl="0" indent="0" algn="l" rtl="0">
              <a:spcBef>
                <a:spcPts val="0"/>
              </a:spcBef>
              <a:spcAft>
                <a:spcPts val="0"/>
              </a:spcAft>
              <a:buNone/>
            </a:pPr>
            <a:endParaRPr sz="1800">
              <a:highlight>
                <a:srgbClr val="FFFF00"/>
              </a:highlight>
            </a:endParaRPr>
          </a:p>
          <a:p>
            <a:pPr marL="0" lvl="0" indent="0" algn="l" rtl="0">
              <a:spcBef>
                <a:spcPts val="0"/>
              </a:spcBef>
              <a:spcAft>
                <a:spcPts val="0"/>
              </a:spcAft>
              <a:buNone/>
            </a:pPr>
            <a:r>
              <a:rPr lang="en" sz="1800">
                <a:highlight>
                  <a:srgbClr val="FFFF00"/>
                </a:highlight>
              </a:rPr>
              <a:t>Authors and institutions need to retain their intellectual property rights (e.g. Plan S Rights Retention Strategy) and critically consider which stakeholders should own and run publishing infrastructure in order to create systemic change.</a:t>
            </a:r>
            <a:r>
              <a:rPr lang="en" sz="1800"/>
              <a:t>”</a:t>
            </a:r>
            <a:endParaRPr sz="1800"/>
          </a:p>
        </p:txBody>
      </p:sp>
      <p:pic>
        <p:nvPicPr>
          <p:cNvPr id="561" name="Google Shape;561;p63"/>
          <p:cNvPicPr preferRelativeResize="0"/>
          <p:nvPr/>
        </p:nvPicPr>
        <p:blipFill>
          <a:blip r:embed="rId4">
            <a:alphaModFix/>
          </a:blip>
          <a:stretch>
            <a:fillRect/>
          </a:stretch>
        </p:blipFill>
        <p:spPr>
          <a:xfrm>
            <a:off x="5258875" y="139877"/>
            <a:ext cx="3753824" cy="9533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566" name="Google Shape;566;p64"/>
          <p:cNvPicPr preferRelativeResize="0"/>
          <p:nvPr/>
        </p:nvPicPr>
        <p:blipFill>
          <a:blip r:embed="rId3">
            <a:alphaModFix/>
          </a:blip>
          <a:stretch>
            <a:fillRect/>
          </a:stretch>
        </p:blipFill>
        <p:spPr>
          <a:xfrm rot="-5400000">
            <a:off x="-1665363" y="1665362"/>
            <a:ext cx="5131100" cy="1800375"/>
          </a:xfrm>
          <a:prstGeom prst="rect">
            <a:avLst/>
          </a:prstGeom>
          <a:noFill/>
          <a:ln>
            <a:noFill/>
          </a:ln>
        </p:spPr>
      </p:pic>
      <p:sp>
        <p:nvSpPr>
          <p:cNvPr id="567" name="Google Shape;567;p64"/>
          <p:cNvSpPr txBox="1"/>
          <p:nvPr/>
        </p:nvSpPr>
        <p:spPr>
          <a:xfrm>
            <a:off x="2290500" y="1241700"/>
            <a:ext cx="6402600" cy="32016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Source Sans Pro"/>
              <a:buChar char="●"/>
            </a:pPr>
            <a:r>
              <a:rPr lang="en">
                <a:solidFill>
                  <a:schemeClr val="dk1"/>
                </a:solidFill>
                <a:latin typeface="Source Sans Pro"/>
                <a:ea typeface="Source Sans Pro"/>
                <a:cs typeface="Source Sans Pro"/>
                <a:sym typeface="Source Sans Pro"/>
              </a:rPr>
              <a:t>French presidency of the Council of the EU</a:t>
            </a:r>
            <a:endParaRPr>
              <a:solidFill>
                <a:schemeClr val="dk1"/>
              </a:solidFill>
              <a:latin typeface="Source Sans Pro"/>
              <a:ea typeface="Source Sans Pro"/>
              <a:cs typeface="Source Sans Pro"/>
              <a:sym typeface="Source Sans Pro"/>
            </a:endParaRPr>
          </a:p>
          <a:p>
            <a:pPr marL="457200" lvl="0" indent="0" algn="l" rtl="0">
              <a:spcBef>
                <a:spcPts val="0"/>
              </a:spcBef>
              <a:spcAft>
                <a:spcPts val="0"/>
              </a:spcAft>
              <a:buNone/>
            </a:pPr>
            <a:endParaRPr>
              <a:solidFill>
                <a:schemeClr val="dk1"/>
              </a:solidFill>
              <a:latin typeface="Source Sans Pro"/>
              <a:ea typeface="Source Sans Pro"/>
              <a:cs typeface="Source Sans Pro"/>
              <a:sym typeface="Source Sans Pro"/>
            </a:endParaRPr>
          </a:p>
          <a:p>
            <a:pPr marL="457200" lvl="0" indent="-317500" algn="l" rtl="0">
              <a:spcBef>
                <a:spcPts val="0"/>
              </a:spcBef>
              <a:spcAft>
                <a:spcPts val="0"/>
              </a:spcAft>
              <a:buSzPts val="1400"/>
              <a:buFont typeface="Source Sans Pro"/>
              <a:buChar char="●"/>
            </a:pPr>
            <a:r>
              <a:rPr lang="en">
                <a:latin typeface="Source Sans Pro"/>
                <a:ea typeface="Source Sans Pro"/>
                <a:cs typeface="Source Sans Pro"/>
                <a:sym typeface="Source Sans Pro"/>
              </a:rPr>
              <a:t>Draft ministerial position </a:t>
            </a:r>
            <a:r>
              <a:rPr lang="en">
                <a:solidFill>
                  <a:schemeClr val="dk1"/>
                </a:solidFill>
                <a:latin typeface="Source Sans Pro"/>
                <a:ea typeface="Source Sans Pro"/>
                <a:cs typeface="Source Sans Pro"/>
                <a:sym typeface="Source Sans Pro"/>
              </a:rPr>
              <a:t>for research ministers to adopt as EU member state governments’ position</a:t>
            </a:r>
            <a:endParaRPr>
              <a:solidFill>
                <a:schemeClr val="dk1"/>
              </a:solidFill>
              <a:latin typeface="Source Sans Pro"/>
              <a:ea typeface="Source Sans Pro"/>
              <a:cs typeface="Source Sans Pro"/>
              <a:sym typeface="Source Sans Pro"/>
            </a:endParaRPr>
          </a:p>
          <a:p>
            <a:pPr marL="457200" lvl="0" indent="0" algn="l" rtl="0">
              <a:spcBef>
                <a:spcPts val="0"/>
              </a:spcBef>
              <a:spcAft>
                <a:spcPts val="0"/>
              </a:spcAft>
              <a:buNone/>
            </a:pPr>
            <a:endParaRPr>
              <a:solidFill>
                <a:schemeClr val="dk1"/>
              </a:solidFill>
              <a:latin typeface="Source Sans Pro"/>
              <a:ea typeface="Source Sans Pro"/>
              <a:cs typeface="Source Sans Pro"/>
              <a:sym typeface="Source Sans Pro"/>
            </a:endParaRPr>
          </a:p>
          <a:p>
            <a:pPr marL="457200" lvl="0" indent="-317500" algn="l" rtl="0">
              <a:spcBef>
                <a:spcPts val="0"/>
              </a:spcBef>
              <a:spcAft>
                <a:spcPts val="0"/>
              </a:spcAft>
              <a:buSzPts val="1400"/>
              <a:buFont typeface="Source Sans Pro"/>
              <a:buChar char="●"/>
            </a:pPr>
            <a:r>
              <a:rPr lang="en">
                <a:latin typeface="Source Sans Pro"/>
                <a:ea typeface="Source Sans Pro"/>
                <a:cs typeface="Source Sans Pro"/>
                <a:sym typeface="Source Sans Pro"/>
              </a:rPr>
              <a:t>Authors of research papers should retain intellectual property over their work</a:t>
            </a:r>
            <a:endParaRPr>
              <a:latin typeface="Source Sans Pro"/>
              <a:ea typeface="Source Sans Pro"/>
              <a:cs typeface="Source Sans Pro"/>
              <a:sym typeface="Source Sans Pro"/>
            </a:endParaRPr>
          </a:p>
          <a:p>
            <a:pPr marL="457200" lvl="0" indent="-317500" algn="l" rtl="0">
              <a:spcBef>
                <a:spcPts val="0"/>
              </a:spcBef>
              <a:spcAft>
                <a:spcPts val="0"/>
              </a:spcAft>
              <a:buSzPts val="1400"/>
              <a:buFont typeface="Source Sans Pro"/>
              <a:buChar char="●"/>
            </a:pPr>
            <a:r>
              <a:rPr lang="en">
                <a:latin typeface="Source Sans Pro"/>
                <a:ea typeface="Source Sans Pro"/>
                <a:cs typeface="Source Sans Pro"/>
                <a:sym typeface="Source Sans Pro"/>
              </a:rPr>
              <a:t>29 April version of the draft Council conclusions states</a:t>
            </a:r>
            <a:endParaRPr>
              <a:latin typeface="Source Sans Pro"/>
              <a:ea typeface="Source Sans Pro"/>
              <a:cs typeface="Source Sans Pro"/>
              <a:sym typeface="Source Sans Pro"/>
            </a:endParaRPr>
          </a:p>
          <a:p>
            <a:pPr marL="457200" lvl="0" indent="0" algn="l" rtl="0">
              <a:spcBef>
                <a:spcPts val="0"/>
              </a:spcBef>
              <a:spcAft>
                <a:spcPts val="0"/>
              </a:spcAft>
              <a:buNone/>
            </a:pPr>
            <a:endParaRPr>
              <a:latin typeface="Source Sans Pro"/>
              <a:ea typeface="Source Sans Pro"/>
              <a:cs typeface="Source Sans Pro"/>
              <a:sym typeface="Source Sans Pro"/>
            </a:endParaRPr>
          </a:p>
          <a:p>
            <a:pPr marL="914400" lvl="1" indent="-317500" algn="l" rtl="0">
              <a:spcBef>
                <a:spcPts val="0"/>
              </a:spcBef>
              <a:spcAft>
                <a:spcPts val="0"/>
              </a:spcAft>
              <a:buSzPts val="1400"/>
              <a:buFont typeface="Source Sans Pro"/>
              <a:buChar char="○"/>
            </a:pPr>
            <a:r>
              <a:rPr lang="en" b="1">
                <a:latin typeface="Source Sans Pro"/>
                <a:ea typeface="Source Sans Pro"/>
                <a:cs typeface="Source Sans Pro"/>
                <a:sym typeface="Source Sans Pro"/>
              </a:rPr>
              <a:t>“t</a:t>
            </a:r>
            <a:r>
              <a:rPr lang="en" b="1" i="1">
                <a:latin typeface="Source Sans Pro"/>
                <a:ea typeface="Source Sans Pro"/>
                <a:cs typeface="Source Sans Pro"/>
                <a:sym typeface="Source Sans Pro"/>
              </a:rPr>
              <a:t>he authors of publications or their institutions should retain sufficient intellectual property rights to ensure open access [to those publications], leading to broader dissemination, valorisation and reuse of [research] results</a:t>
            </a:r>
            <a:r>
              <a:rPr lang="en" b="1">
                <a:latin typeface="Source Sans Pro"/>
                <a:ea typeface="Source Sans Pro"/>
                <a:cs typeface="Source Sans Pro"/>
                <a:sym typeface="Source Sans Pro"/>
              </a:rPr>
              <a:t>”.</a:t>
            </a:r>
            <a:endParaRPr b="1">
              <a:latin typeface="Source Sans Pro"/>
              <a:ea typeface="Source Sans Pro"/>
              <a:cs typeface="Source Sans Pro"/>
              <a:sym typeface="Source Sans Pro"/>
            </a:endParaRPr>
          </a:p>
          <a:p>
            <a:pPr marL="914400" lvl="0" indent="0" algn="l" rtl="0">
              <a:spcBef>
                <a:spcPts val="0"/>
              </a:spcBef>
              <a:spcAft>
                <a:spcPts val="0"/>
              </a:spcAft>
              <a:buNone/>
            </a:pPr>
            <a:endParaRPr>
              <a:latin typeface="Source Sans Pro"/>
              <a:ea typeface="Source Sans Pro"/>
              <a:cs typeface="Source Sans Pro"/>
              <a:sym typeface="Source Sans Pro"/>
            </a:endParaRPr>
          </a:p>
          <a:p>
            <a:pPr marL="457200" lvl="0" indent="-317500" algn="l" rtl="0">
              <a:spcBef>
                <a:spcPts val="0"/>
              </a:spcBef>
              <a:spcAft>
                <a:spcPts val="0"/>
              </a:spcAft>
              <a:buSzPts val="1400"/>
              <a:buFont typeface="Source Sans Pro"/>
              <a:buChar char="●"/>
            </a:pPr>
            <a:r>
              <a:rPr lang="en">
                <a:latin typeface="Source Sans Pro"/>
                <a:ea typeface="Source Sans Pro"/>
                <a:cs typeface="Source Sans Pro"/>
                <a:sym typeface="Source Sans Pro"/>
              </a:rPr>
              <a:t>In line with cOAlition S funders Rights Retention Strategy.</a:t>
            </a:r>
            <a:endParaRPr>
              <a:latin typeface="Source Sans Pro"/>
              <a:ea typeface="Source Sans Pro"/>
              <a:cs typeface="Source Sans Pro"/>
              <a:sym typeface="Source Sans Pro"/>
            </a:endParaRPr>
          </a:p>
        </p:txBody>
      </p:sp>
      <p:sp>
        <p:nvSpPr>
          <p:cNvPr id="568" name="Google Shape;568;p64"/>
          <p:cNvSpPr txBox="1"/>
          <p:nvPr/>
        </p:nvSpPr>
        <p:spPr>
          <a:xfrm>
            <a:off x="5077000" y="4530800"/>
            <a:ext cx="4003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t>As reported in Research Professional News 3rd May 2022</a:t>
            </a:r>
            <a:endParaRPr sz="1000" b="1"/>
          </a:p>
          <a:p>
            <a:pPr marL="0" lvl="0" indent="0" algn="l" rtl="0">
              <a:spcBef>
                <a:spcPts val="0"/>
              </a:spcBef>
              <a:spcAft>
                <a:spcPts val="0"/>
              </a:spcAft>
              <a:buNone/>
            </a:pPr>
            <a:r>
              <a:rPr lang="en" sz="900"/>
              <a:t>https://www.researchprofessionalnews.com/rr-news-europe-infrastructure-2022-5-eu-ministers-could-swing-behind-authors-holding-on-to-their-ip/</a:t>
            </a:r>
            <a:endParaRPr sz="900"/>
          </a:p>
        </p:txBody>
      </p:sp>
      <p:sp>
        <p:nvSpPr>
          <p:cNvPr id="569" name="Google Shape;569;p64"/>
          <p:cNvSpPr txBox="1"/>
          <p:nvPr/>
        </p:nvSpPr>
        <p:spPr>
          <a:xfrm>
            <a:off x="2210825" y="281200"/>
            <a:ext cx="5905200" cy="8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900" b="1">
                <a:solidFill>
                  <a:srgbClr val="FF9900"/>
                </a:solidFill>
                <a:latin typeface="Source Sans Pro"/>
                <a:ea typeface="Source Sans Pro"/>
                <a:cs typeface="Source Sans Pro"/>
                <a:sym typeface="Source Sans Pro"/>
              </a:rPr>
              <a:t>Council of Europe</a:t>
            </a:r>
            <a:endParaRPr sz="2900" b="1">
              <a:solidFill>
                <a:srgbClr val="FF9900"/>
              </a:solidFill>
              <a:latin typeface="Source Sans Pro"/>
              <a:ea typeface="Source Sans Pro"/>
              <a:cs typeface="Source Sans Pro"/>
              <a:sym typeface="Source Sans Pro"/>
            </a:endParaRPr>
          </a:p>
          <a:p>
            <a:pPr marL="0" lvl="0" indent="0" algn="l" rtl="0">
              <a:spcBef>
                <a:spcPts val="0"/>
              </a:spcBef>
              <a:spcAft>
                <a:spcPts val="0"/>
              </a:spcAft>
              <a:buNone/>
            </a:pPr>
            <a:r>
              <a:rPr lang="en" sz="1150">
                <a:solidFill>
                  <a:srgbClr val="555555"/>
                </a:solidFill>
                <a:latin typeface="Open Sans"/>
                <a:ea typeface="Open Sans"/>
                <a:cs typeface="Open Sans"/>
                <a:sym typeface="Open Sans"/>
              </a:rPr>
              <a:t>“Draft Council text in line with Plan S open-access initiative on intellectual property”</a:t>
            </a:r>
            <a:endParaRPr sz="2900" b="1">
              <a:solidFill>
                <a:srgbClr val="FF9900"/>
              </a:solidFill>
              <a:latin typeface="Source Sans Pro"/>
              <a:ea typeface="Source Sans Pro"/>
              <a:cs typeface="Source Sans Pro"/>
              <a:sym typeface="Source Sans Pr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79433">
            <a:alpha val="0"/>
          </a:srgbClr>
        </a:solidFill>
        <a:effectLst/>
      </p:bgPr>
    </p:bg>
    <p:spTree>
      <p:nvGrpSpPr>
        <p:cNvPr id="1" name="Shape 94"/>
        <p:cNvGrpSpPr/>
        <p:nvPr/>
      </p:nvGrpSpPr>
      <p:grpSpPr>
        <a:xfrm>
          <a:off x="0" y="0"/>
          <a:ext cx="0" cy="0"/>
          <a:chOff x="0" y="0"/>
          <a:chExt cx="0" cy="0"/>
        </a:xfrm>
      </p:grpSpPr>
      <p:pic>
        <p:nvPicPr>
          <p:cNvPr id="95" name="Google Shape;95;p20"/>
          <p:cNvPicPr preferRelativeResize="0"/>
          <p:nvPr/>
        </p:nvPicPr>
        <p:blipFill rotWithShape="1">
          <a:blip r:embed="rId3">
            <a:alphaModFix/>
          </a:blip>
          <a:srcRect/>
          <a:stretch/>
        </p:blipFill>
        <p:spPr>
          <a:xfrm>
            <a:off x="457200" y="4655009"/>
            <a:ext cx="8229600" cy="28678"/>
          </a:xfrm>
          <a:prstGeom prst="rect">
            <a:avLst/>
          </a:prstGeom>
          <a:noFill/>
          <a:ln>
            <a:noFill/>
          </a:ln>
        </p:spPr>
      </p:pic>
      <p:sp>
        <p:nvSpPr>
          <p:cNvPr id="96" name="Google Shape;96;p20"/>
          <p:cNvSpPr txBox="1">
            <a:spLocks noGrp="1"/>
          </p:cNvSpPr>
          <p:nvPr>
            <p:ph type="dt" idx="10"/>
          </p:nvPr>
        </p:nvSpPr>
        <p:spPr>
          <a:xfrm>
            <a:off x="1693069" y="4767264"/>
            <a:ext cx="1314450" cy="273844"/>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May 2021</a:t>
            </a:r>
            <a:endParaRPr/>
          </a:p>
        </p:txBody>
      </p:sp>
      <p:sp>
        <p:nvSpPr>
          <p:cNvPr id="97" name="Google Shape;97;p20"/>
          <p:cNvSpPr txBox="1">
            <a:spLocks noGrp="1"/>
          </p:cNvSpPr>
          <p:nvPr>
            <p:ph type="ftr" idx="11"/>
          </p:nvPr>
        </p:nvSpPr>
        <p:spPr>
          <a:xfrm>
            <a:off x="2743200" y="4767263"/>
            <a:ext cx="3657600" cy="273844"/>
          </a:xfrm>
          <a:prstGeom prst="rect">
            <a:avLst/>
          </a:prstGeom>
          <a:noFill/>
          <a:ln>
            <a:noFill/>
          </a:ln>
        </p:spPr>
        <p:txBody>
          <a:bodyPr spcFirstLastPara="1" wrap="square" lIns="68575" tIns="34275" rIns="68575" bIns="34275" anchor="ctr" anchorCtr="0">
            <a:noAutofit/>
          </a:bodyPr>
          <a:lstStyle/>
          <a:p>
            <a:pPr marL="0" lvl="0" indent="0" algn="ctr" rtl="0">
              <a:lnSpc>
                <a:spcPct val="98727"/>
              </a:lnSpc>
              <a:spcBef>
                <a:spcPts val="0"/>
              </a:spcBef>
              <a:spcAft>
                <a:spcPts val="0"/>
              </a:spcAft>
              <a:buNone/>
            </a:pPr>
            <a:r>
              <a:rPr lang="en">
                <a:solidFill>
                  <a:srgbClr val="F47115"/>
                </a:solidFill>
              </a:rPr>
              <a:t>cOAlition S</a:t>
            </a:r>
            <a:endParaRPr/>
          </a:p>
        </p:txBody>
      </p:sp>
      <p:sp>
        <p:nvSpPr>
          <p:cNvPr id="98" name="Google Shape;98;p20"/>
          <p:cNvSpPr txBox="1">
            <a:spLocks noGrp="1"/>
          </p:cNvSpPr>
          <p:nvPr>
            <p:ph type="sldNum" idx="12"/>
          </p:nvPr>
        </p:nvSpPr>
        <p:spPr>
          <a:xfrm>
            <a:off x="7086600" y="4755107"/>
            <a:ext cx="16002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solidFill>
                  <a:srgbClr val="F47115"/>
                </a:solidFill>
              </a:rPr>
              <a:t>3</a:t>
            </a:fld>
            <a:endParaRPr>
              <a:solidFill>
                <a:srgbClr val="F47115"/>
              </a:solidFill>
            </a:endParaRPr>
          </a:p>
        </p:txBody>
      </p:sp>
      <p:sp>
        <p:nvSpPr>
          <p:cNvPr id="99" name="Google Shape;99;p20"/>
          <p:cNvSpPr txBox="1"/>
          <p:nvPr/>
        </p:nvSpPr>
        <p:spPr>
          <a:xfrm>
            <a:off x="2350294" y="38962"/>
            <a:ext cx="7169294" cy="86562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 sz="2900" b="0" i="0" u="none" strike="noStrike" cap="none">
                <a:solidFill>
                  <a:srgbClr val="F47115"/>
                </a:solidFill>
                <a:latin typeface="Source Sans Pro Black"/>
                <a:ea typeface="Source Sans Pro Black"/>
                <a:cs typeface="Source Sans Pro Black"/>
                <a:sym typeface="Source Sans Pro Black"/>
              </a:rPr>
              <a:t>cOAlition S</a:t>
            </a:r>
            <a:br>
              <a:rPr lang="en" sz="2900" b="0" i="0" u="none" strike="noStrike" cap="none">
                <a:solidFill>
                  <a:srgbClr val="F47115"/>
                </a:solidFill>
                <a:latin typeface="Source Sans Pro Black"/>
                <a:ea typeface="Source Sans Pro Black"/>
                <a:cs typeface="Source Sans Pro Black"/>
                <a:sym typeface="Source Sans Pro Black"/>
              </a:rPr>
            </a:br>
            <a:r>
              <a:rPr lang="en" sz="2700" b="0" i="0" u="none" strike="noStrike" cap="none">
                <a:solidFill>
                  <a:srgbClr val="595959"/>
                </a:solidFill>
                <a:latin typeface="Source Sans Pro Black"/>
                <a:ea typeface="Source Sans Pro Black"/>
                <a:cs typeface="Source Sans Pro Black"/>
                <a:sym typeface="Source Sans Pro Black"/>
              </a:rPr>
              <a:t>27 organizations worldwide</a:t>
            </a:r>
            <a:endParaRPr sz="2900">
              <a:solidFill>
                <a:srgbClr val="595959"/>
              </a:solidFill>
              <a:latin typeface="Source Sans Pro Black"/>
              <a:ea typeface="Source Sans Pro Black"/>
              <a:cs typeface="Source Sans Pro Black"/>
              <a:sym typeface="Source Sans Pro Black"/>
            </a:endParaRPr>
          </a:p>
        </p:txBody>
      </p:sp>
      <p:sp>
        <p:nvSpPr>
          <p:cNvPr id="100" name="Google Shape;100;p20"/>
          <p:cNvSpPr txBox="1"/>
          <p:nvPr/>
        </p:nvSpPr>
        <p:spPr>
          <a:xfrm>
            <a:off x="2351941" y="904583"/>
            <a:ext cx="2377391" cy="388952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Clr>
                <a:schemeClr val="dk1"/>
              </a:buClr>
              <a:buSzPts val="1500"/>
              <a:buFont typeface="Source Sans Pro"/>
              <a:buNone/>
            </a:pPr>
            <a:r>
              <a:rPr lang="en" sz="1500" b="1">
                <a:solidFill>
                  <a:schemeClr val="dk1"/>
                </a:solidFill>
                <a:latin typeface="Source Sans Pro"/>
                <a:ea typeface="Source Sans Pro"/>
                <a:cs typeface="Source Sans Pro"/>
                <a:sym typeface="Source Sans Pro"/>
              </a:rPr>
              <a:t>National funders </a:t>
            </a:r>
            <a:endParaRPr sz="1100"/>
          </a:p>
          <a:p>
            <a:pPr marL="254000" marR="0" lvl="0" indent="-247650" algn="l" rtl="0">
              <a:spcBef>
                <a:spcPts val="0"/>
              </a:spcBef>
              <a:spcAft>
                <a:spcPts val="0"/>
              </a:spcAft>
              <a:buClr>
                <a:schemeClr val="dk1"/>
              </a:buClr>
              <a:buSzPts val="1500"/>
              <a:buFont typeface="Source Sans Pro"/>
              <a:buChar char="•"/>
            </a:pPr>
            <a:r>
              <a:rPr lang="en" sz="1500">
                <a:solidFill>
                  <a:schemeClr val="dk1"/>
                </a:solidFill>
                <a:latin typeface="Source Sans Pro"/>
                <a:ea typeface="Source Sans Pro"/>
                <a:cs typeface="Source Sans Pro"/>
                <a:sym typeface="Source Sans Pro"/>
              </a:rPr>
              <a:t>Austria: FWF</a:t>
            </a:r>
            <a:endParaRPr sz="1100"/>
          </a:p>
          <a:p>
            <a:pPr marL="254000" marR="0" lvl="0" indent="-247650" algn="l" rtl="0">
              <a:spcBef>
                <a:spcPts val="0"/>
              </a:spcBef>
              <a:spcAft>
                <a:spcPts val="0"/>
              </a:spcAft>
              <a:buClr>
                <a:schemeClr val="dk1"/>
              </a:buClr>
              <a:buSzPts val="1500"/>
              <a:buFont typeface="Source Sans Pro"/>
              <a:buChar char="•"/>
            </a:pPr>
            <a:r>
              <a:rPr lang="en" sz="1500">
                <a:solidFill>
                  <a:schemeClr val="dk1"/>
                </a:solidFill>
                <a:latin typeface="Source Sans Pro"/>
                <a:ea typeface="Source Sans Pro"/>
                <a:cs typeface="Source Sans Pro"/>
                <a:sym typeface="Source Sans Pro"/>
              </a:rPr>
              <a:t>Finland: AKA</a:t>
            </a:r>
            <a:endParaRPr sz="1100"/>
          </a:p>
          <a:p>
            <a:pPr marL="254000" marR="0" lvl="0" indent="-247650" algn="l" rtl="0">
              <a:spcBef>
                <a:spcPts val="0"/>
              </a:spcBef>
              <a:spcAft>
                <a:spcPts val="0"/>
              </a:spcAft>
              <a:buClr>
                <a:schemeClr val="dk1"/>
              </a:buClr>
              <a:buSzPts val="1500"/>
              <a:buFont typeface="Source Sans Pro"/>
              <a:buChar char="•"/>
            </a:pPr>
            <a:r>
              <a:rPr lang="en" sz="1500">
                <a:solidFill>
                  <a:schemeClr val="dk1"/>
                </a:solidFill>
                <a:latin typeface="Source Sans Pro"/>
                <a:ea typeface="Source Sans Pro"/>
                <a:cs typeface="Source Sans Pro"/>
                <a:sym typeface="Source Sans Pro"/>
              </a:rPr>
              <a:t>France: ANR</a:t>
            </a:r>
            <a:endParaRPr sz="1100"/>
          </a:p>
          <a:p>
            <a:pPr marL="254000" marR="0" lvl="0" indent="-247650" algn="l" rtl="0">
              <a:spcBef>
                <a:spcPts val="0"/>
              </a:spcBef>
              <a:spcAft>
                <a:spcPts val="0"/>
              </a:spcAft>
              <a:buClr>
                <a:schemeClr val="dk1"/>
              </a:buClr>
              <a:buSzPts val="1500"/>
              <a:buFont typeface="Source Sans Pro"/>
              <a:buChar char="•"/>
            </a:pPr>
            <a:r>
              <a:rPr lang="en" sz="1500">
                <a:solidFill>
                  <a:schemeClr val="dk1"/>
                </a:solidFill>
                <a:latin typeface="Source Sans Pro"/>
                <a:ea typeface="Source Sans Pro"/>
                <a:cs typeface="Source Sans Pro"/>
                <a:sym typeface="Source Sans Pro"/>
              </a:rPr>
              <a:t>Ireland: SFI</a:t>
            </a:r>
            <a:endParaRPr sz="1100"/>
          </a:p>
          <a:p>
            <a:pPr marL="254000" marR="0" lvl="0" indent="-247650" algn="l" rtl="0">
              <a:spcBef>
                <a:spcPts val="0"/>
              </a:spcBef>
              <a:spcAft>
                <a:spcPts val="0"/>
              </a:spcAft>
              <a:buClr>
                <a:schemeClr val="dk1"/>
              </a:buClr>
              <a:buSzPts val="1500"/>
              <a:buFont typeface="Source Sans Pro"/>
              <a:buChar char="•"/>
            </a:pPr>
            <a:r>
              <a:rPr lang="en" sz="1500">
                <a:solidFill>
                  <a:schemeClr val="dk1"/>
                </a:solidFill>
                <a:latin typeface="Source Sans Pro"/>
                <a:ea typeface="Source Sans Pro"/>
                <a:cs typeface="Source Sans Pro"/>
                <a:sym typeface="Source Sans Pro"/>
              </a:rPr>
              <a:t>Italy: INFN</a:t>
            </a:r>
            <a:endParaRPr sz="1100"/>
          </a:p>
          <a:p>
            <a:pPr marL="254000" marR="0" lvl="0" indent="-247650" algn="l" rtl="0">
              <a:spcBef>
                <a:spcPts val="0"/>
              </a:spcBef>
              <a:spcAft>
                <a:spcPts val="0"/>
              </a:spcAft>
              <a:buClr>
                <a:schemeClr val="dk1"/>
              </a:buClr>
              <a:buSzPts val="1500"/>
              <a:buFont typeface="Source Sans Pro"/>
              <a:buChar char="•"/>
            </a:pPr>
            <a:r>
              <a:rPr lang="en" sz="1500">
                <a:solidFill>
                  <a:schemeClr val="dk1"/>
                </a:solidFill>
                <a:latin typeface="Source Sans Pro"/>
                <a:ea typeface="Source Sans Pro"/>
                <a:cs typeface="Source Sans Pro"/>
                <a:sym typeface="Source Sans Pro"/>
              </a:rPr>
              <a:t>Luxembourg: FNR</a:t>
            </a:r>
            <a:endParaRPr sz="1100"/>
          </a:p>
          <a:p>
            <a:pPr marL="254000" marR="0" lvl="0" indent="-247650" algn="l" rtl="0">
              <a:spcBef>
                <a:spcPts val="0"/>
              </a:spcBef>
              <a:spcAft>
                <a:spcPts val="0"/>
              </a:spcAft>
              <a:buClr>
                <a:schemeClr val="dk1"/>
              </a:buClr>
              <a:buSzPts val="1500"/>
              <a:buFont typeface="Source Sans Pro"/>
              <a:buChar char="•"/>
            </a:pPr>
            <a:r>
              <a:rPr lang="en" sz="1500">
                <a:solidFill>
                  <a:schemeClr val="dk1"/>
                </a:solidFill>
                <a:latin typeface="Source Sans Pro"/>
                <a:ea typeface="Source Sans Pro"/>
                <a:cs typeface="Source Sans Pro"/>
                <a:sym typeface="Source Sans Pro"/>
              </a:rPr>
              <a:t>Netherlands: NWO</a:t>
            </a:r>
            <a:endParaRPr sz="1100"/>
          </a:p>
          <a:p>
            <a:pPr marL="254000" marR="0" lvl="0" indent="-247650" algn="l" rtl="0">
              <a:spcBef>
                <a:spcPts val="0"/>
              </a:spcBef>
              <a:spcAft>
                <a:spcPts val="0"/>
              </a:spcAft>
              <a:buClr>
                <a:schemeClr val="dk1"/>
              </a:buClr>
              <a:buSzPts val="1500"/>
              <a:buFont typeface="Source Sans Pro"/>
              <a:buChar char="•"/>
            </a:pPr>
            <a:r>
              <a:rPr lang="en" sz="1500">
                <a:solidFill>
                  <a:schemeClr val="dk1"/>
                </a:solidFill>
                <a:latin typeface="Source Sans Pro"/>
                <a:ea typeface="Source Sans Pro"/>
                <a:cs typeface="Source Sans Pro"/>
                <a:sym typeface="Source Sans Pro"/>
              </a:rPr>
              <a:t>Norway: RCN</a:t>
            </a:r>
            <a:endParaRPr sz="1100"/>
          </a:p>
          <a:p>
            <a:pPr marL="254000" marR="0" lvl="0" indent="-247650" algn="l" rtl="0">
              <a:spcBef>
                <a:spcPts val="0"/>
              </a:spcBef>
              <a:spcAft>
                <a:spcPts val="0"/>
              </a:spcAft>
              <a:buClr>
                <a:schemeClr val="dk1"/>
              </a:buClr>
              <a:buSzPts val="1500"/>
              <a:buFont typeface="Source Sans Pro"/>
              <a:buChar char="•"/>
            </a:pPr>
            <a:r>
              <a:rPr lang="en" sz="1500">
                <a:solidFill>
                  <a:schemeClr val="dk1"/>
                </a:solidFill>
                <a:latin typeface="Source Sans Pro"/>
                <a:ea typeface="Source Sans Pro"/>
                <a:cs typeface="Source Sans Pro"/>
                <a:sym typeface="Source Sans Pro"/>
              </a:rPr>
              <a:t>Poland: NCN </a:t>
            </a:r>
            <a:endParaRPr sz="1100"/>
          </a:p>
          <a:p>
            <a:pPr marL="254000" marR="0" lvl="0" indent="-247650" algn="l" rtl="0">
              <a:spcBef>
                <a:spcPts val="0"/>
              </a:spcBef>
              <a:spcAft>
                <a:spcPts val="0"/>
              </a:spcAft>
              <a:buClr>
                <a:schemeClr val="dk1"/>
              </a:buClr>
              <a:buSzPts val="1500"/>
              <a:buFont typeface="Source Sans Pro"/>
              <a:buChar char="•"/>
            </a:pPr>
            <a:r>
              <a:rPr lang="en" sz="1500">
                <a:solidFill>
                  <a:schemeClr val="dk1"/>
                </a:solidFill>
                <a:latin typeface="Source Sans Pro"/>
                <a:ea typeface="Source Sans Pro"/>
                <a:cs typeface="Source Sans Pro"/>
                <a:sym typeface="Source Sans Pro"/>
              </a:rPr>
              <a:t>Portugal: FCT</a:t>
            </a:r>
            <a:endParaRPr sz="1100"/>
          </a:p>
          <a:p>
            <a:pPr marL="254000" marR="0" lvl="0" indent="-247650" algn="l" rtl="0">
              <a:spcBef>
                <a:spcPts val="0"/>
              </a:spcBef>
              <a:spcAft>
                <a:spcPts val="0"/>
              </a:spcAft>
              <a:buClr>
                <a:schemeClr val="dk1"/>
              </a:buClr>
              <a:buSzPts val="1500"/>
              <a:buFont typeface="Source Sans Pro"/>
              <a:buChar char="•"/>
            </a:pPr>
            <a:r>
              <a:rPr lang="en" sz="1500">
                <a:solidFill>
                  <a:schemeClr val="dk1"/>
                </a:solidFill>
                <a:latin typeface="Source Sans Pro"/>
                <a:ea typeface="Source Sans Pro"/>
                <a:cs typeface="Source Sans Pro"/>
                <a:sym typeface="Source Sans Pro"/>
              </a:rPr>
              <a:t>Quebec: QRF</a:t>
            </a:r>
            <a:endParaRPr sz="1500">
              <a:solidFill>
                <a:schemeClr val="dk1"/>
              </a:solidFill>
              <a:latin typeface="Source Sans Pro"/>
              <a:ea typeface="Source Sans Pro"/>
              <a:cs typeface="Source Sans Pro"/>
              <a:sym typeface="Source Sans Pro"/>
            </a:endParaRPr>
          </a:p>
          <a:p>
            <a:pPr marL="254000" marR="0" lvl="0" indent="-247650" algn="l" rtl="0">
              <a:spcBef>
                <a:spcPts val="0"/>
              </a:spcBef>
              <a:spcAft>
                <a:spcPts val="0"/>
              </a:spcAft>
              <a:buClr>
                <a:schemeClr val="dk1"/>
              </a:buClr>
              <a:buSzPts val="1500"/>
              <a:buFont typeface="Source Sans Pro"/>
              <a:buChar char="•"/>
            </a:pPr>
            <a:r>
              <a:rPr lang="en" sz="1500">
                <a:solidFill>
                  <a:schemeClr val="dk1"/>
                </a:solidFill>
                <a:latin typeface="Source Sans Pro"/>
                <a:ea typeface="Source Sans Pro"/>
                <a:cs typeface="Source Sans Pro"/>
                <a:sym typeface="Source Sans Pro"/>
              </a:rPr>
              <a:t>Slovenia: ARRS</a:t>
            </a:r>
            <a:endParaRPr sz="1100"/>
          </a:p>
          <a:p>
            <a:pPr marL="254000" marR="0" lvl="0" indent="-247650" algn="l" rtl="0">
              <a:spcBef>
                <a:spcPts val="0"/>
              </a:spcBef>
              <a:spcAft>
                <a:spcPts val="0"/>
              </a:spcAft>
              <a:buClr>
                <a:schemeClr val="dk1"/>
              </a:buClr>
              <a:buSzPts val="1500"/>
              <a:buFont typeface="Source Sans Pro"/>
              <a:buChar char="•"/>
            </a:pPr>
            <a:r>
              <a:rPr lang="en" sz="1500">
                <a:solidFill>
                  <a:schemeClr val="dk1"/>
                </a:solidFill>
                <a:latin typeface="Source Sans Pro"/>
                <a:ea typeface="Source Sans Pro"/>
                <a:cs typeface="Source Sans Pro"/>
                <a:sym typeface="Source Sans Pro"/>
              </a:rPr>
              <a:t>Sweden: FORMAS, </a:t>
            </a:r>
            <a:br>
              <a:rPr lang="en" sz="1500">
                <a:solidFill>
                  <a:schemeClr val="dk1"/>
                </a:solidFill>
                <a:latin typeface="Source Sans Pro"/>
                <a:ea typeface="Source Sans Pro"/>
                <a:cs typeface="Source Sans Pro"/>
                <a:sym typeface="Source Sans Pro"/>
              </a:rPr>
            </a:br>
            <a:r>
              <a:rPr lang="en" sz="1500">
                <a:solidFill>
                  <a:schemeClr val="dk1"/>
                </a:solidFill>
                <a:latin typeface="Source Sans Pro"/>
                <a:ea typeface="Source Sans Pro"/>
                <a:cs typeface="Source Sans Pro"/>
                <a:sym typeface="Source Sans Pro"/>
              </a:rPr>
              <a:t>FORTE, VINNOVA</a:t>
            </a:r>
            <a:endParaRPr sz="1100"/>
          </a:p>
          <a:p>
            <a:pPr marL="254000" marR="0" lvl="0" indent="-247650" algn="l" rtl="0">
              <a:spcBef>
                <a:spcPts val="0"/>
              </a:spcBef>
              <a:spcAft>
                <a:spcPts val="0"/>
              </a:spcAft>
              <a:buClr>
                <a:schemeClr val="dk1"/>
              </a:buClr>
              <a:buSzPts val="1500"/>
              <a:buFont typeface="Source Sans Pro"/>
              <a:buChar char="•"/>
            </a:pPr>
            <a:r>
              <a:rPr lang="en" sz="1500">
                <a:solidFill>
                  <a:schemeClr val="dk1"/>
                </a:solidFill>
                <a:latin typeface="Source Sans Pro"/>
                <a:ea typeface="Source Sans Pro"/>
                <a:cs typeface="Source Sans Pro"/>
                <a:sym typeface="Source Sans Pro"/>
              </a:rPr>
              <a:t>UK: UKRI</a:t>
            </a:r>
            <a:endParaRPr sz="1100"/>
          </a:p>
        </p:txBody>
      </p:sp>
      <p:sp>
        <p:nvSpPr>
          <p:cNvPr id="101" name="Google Shape;101;p20"/>
          <p:cNvSpPr txBox="1"/>
          <p:nvPr/>
        </p:nvSpPr>
        <p:spPr>
          <a:xfrm>
            <a:off x="5054495" y="904583"/>
            <a:ext cx="4089600" cy="3640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500" b="1">
                <a:solidFill>
                  <a:schemeClr val="dk1"/>
                </a:solidFill>
                <a:latin typeface="Source Sans Pro"/>
                <a:ea typeface="Source Sans Pro"/>
                <a:cs typeface="Source Sans Pro"/>
                <a:sym typeface="Source Sans Pro"/>
              </a:rPr>
              <a:t>European Commission </a:t>
            </a:r>
            <a:r>
              <a:rPr lang="en" sz="1500">
                <a:solidFill>
                  <a:schemeClr val="dk1"/>
                </a:solidFill>
                <a:latin typeface="Source Sans Pro"/>
                <a:ea typeface="Source Sans Pro"/>
                <a:cs typeface="Source Sans Pro"/>
                <a:sym typeface="Source Sans Pro"/>
              </a:rPr>
              <a:t>(Horizon Europe)</a:t>
            </a:r>
            <a:endParaRPr sz="1100"/>
          </a:p>
          <a:p>
            <a:pPr marL="0" marR="0" lvl="0" indent="0" algn="l" rtl="0">
              <a:spcBef>
                <a:spcPts val="0"/>
              </a:spcBef>
              <a:spcAft>
                <a:spcPts val="0"/>
              </a:spcAft>
              <a:buNone/>
            </a:pPr>
            <a:endParaRPr sz="600" b="1">
              <a:solidFill>
                <a:schemeClr val="dk1"/>
              </a:solidFill>
              <a:latin typeface="Source Sans Pro"/>
              <a:ea typeface="Source Sans Pro"/>
              <a:cs typeface="Source Sans Pro"/>
              <a:sym typeface="Source Sans Pro"/>
            </a:endParaRPr>
          </a:p>
          <a:p>
            <a:pPr marL="0" marR="0" lvl="0" indent="0" algn="l" rtl="0">
              <a:spcBef>
                <a:spcPts val="0"/>
              </a:spcBef>
              <a:spcAft>
                <a:spcPts val="0"/>
              </a:spcAft>
              <a:buNone/>
            </a:pPr>
            <a:r>
              <a:rPr lang="en" sz="1500" b="1">
                <a:solidFill>
                  <a:schemeClr val="dk1"/>
                </a:solidFill>
                <a:latin typeface="Source Sans Pro"/>
                <a:ea typeface="Source Sans Pro"/>
                <a:cs typeface="Source Sans Pro"/>
                <a:sym typeface="Source Sans Pro"/>
              </a:rPr>
              <a:t>Charitable foundations</a:t>
            </a:r>
            <a:endParaRPr sz="1100"/>
          </a:p>
          <a:p>
            <a:pPr marL="254000" marR="0" lvl="0" indent="-247650" algn="l" rtl="0">
              <a:spcBef>
                <a:spcPts val="0"/>
              </a:spcBef>
              <a:spcAft>
                <a:spcPts val="0"/>
              </a:spcAft>
              <a:buClr>
                <a:schemeClr val="dk1"/>
              </a:buClr>
              <a:buSzPts val="1500"/>
              <a:buFont typeface="Source Sans Pro"/>
              <a:buChar char="•"/>
            </a:pPr>
            <a:r>
              <a:rPr lang="en" sz="1500">
                <a:solidFill>
                  <a:schemeClr val="dk1"/>
                </a:solidFill>
                <a:latin typeface="Source Sans Pro"/>
                <a:ea typeface="Source Sans Pro"/>
                <a:cs typeface="Source Sans Pro"/>
                <a:sym typeface="Source Sans Pro"/>
              </a:rPr>
              <a:t>The Wellcome Trust</a:t>
            </a:r>
            <a:endParaRPr sz="1100"/>
          </a:p>
          <a:p>
            <a:pPr marL="254000" marR="0" lvl="0" indent="-247650" algn="l" rtl="0">
              <a:spcBef>
                <a:spcPts val="0"/>
              </a:spcBef>
              <a:spcAft>
                <a:spcPts val="0"/>
              </a:spcAft>
              <a:buClr>
                <a:schemeClr val="dk1"/>
              </a:buClr>
              <a:buSzPts val="1500"/>
              <a:buFont typeface="Source Sans Pro"/>
              <a:buChar char="•"/>
            </a:pPr>
            <a:r>
              <a:rPr lang="en" sz="1500">
                <a:solidFill>
                  <a:schemeClr val="dk1"/>
                </a:solidFill>
                <a:latin typeface="Source Sans Pro"/>
                <a:ea typeface="Source Sans Pro"/>
                <a:cs typeface="Source Sans Pro"/>
                <a:sym typeface="Source Sans Pro"/>
              </a:rPr>
              <a:t>The Bill &amp; Melinda Gates Foundation</a:t>
            </a:r>
            <a:endParaRPr sz="1100"/>
          </a:p>
          <a:p>
            <a:pPr marL="254000" marR="0" lvl="0" indent="-247650" algn="l" rtl="0">
              <a:spcBef>
                <a:spcPts val="0"/>
              </a:spcBef>
              <a:spcAft>
                <a:spcPts val="0"/>
              </a:spcAft>
              <a:buClr>
                <a:schemeClr val="dk1"/>
              </a:buClr>
              <a:buSzPts val="1500"/>
              <a:buFont typeface="Source Sans Pro"/>
              <a:buChar char="•"/>
            </a:pPr>
            <a:r>
              <a:rPr lang="en" sz="1500">
                <a:solidFill>
                  <a:schemeClr val="dk1"/>
                </a:solidFill>
                <a:latin typeface="Source Sans Pro"/>
                <a:ea typeface="Source Sans Pro"/>
                <a:cs typeface="Source Sans Pro"/>
                <a:sym typeface="Source Sans Pro"/>
              </a:rPr>
              <a:t>Howard Hughes Medical Institute (HHMI)</a:t>
            </a:r>
            <a:endParaRPr sz="1100"/>
          </a:p>
          <a:p>
            <a:pPr marL="254000" marR="0" lvl="0" indent="-247650" algn="l" rtl="0">
              <a:spcBef>
                <a:spcPts val="0"/>
              </a:spcBef>
              <a:spcAft>
                <a:spcPts val="0"/>
              </a:spcAft>
              <a:buClr>
                <a:schemeClr val="dk1"/>
              </a:buClr>
              <a:buSzPts val="1500"/>
              <a:buFont typeface="Source Sans Pro"/>
              <a:buChar char="•"/>
            </a:pPr>
            <a:r>
              <a:rPr lang="en" sz="1500">
                <a:solidFill>
                  <a:schemeClr val="dk1"/>
                </a:solidFill>
                <a:latin typeface="Source Sans Pro"/>
                <a:ea typeface="Source Sans Pro"/>
                <a:cs typeface="Source Sans Pro"/>
                <a:sym typeface="Source Sans Pro"/>
              </a:rPr>
              <a:t>Aligning Science Across Parkinson’s (ASAP)</a:t>
            </a:r>
            <a:endParaRPr sz="1100"/>
          </a:p>
          <a:p>
            <a:pPr marL="254000" marR="0" lvl="0" indent="-247650" algn="l" rtl="0">
              <a:spcBef>
                <a:spcPts val="0"/>
              </a:spcBef>
              <a:spcAft>
                <a:spcPts val="0"/>
              </a:spcAft>
              <a:buClr>
                <a:schemeClr val="dk1"/>
              </a:buClr>
              <a:buSzPts val="1500"/>
              <a:buFont typeface="Source Sans Pro"/>
              <a:buChar char="•"/>
            </a:pPr>
            <a:r>
              <a:rPr lang="en" sz="1500">
                <a:solidFill>
                  <a:schemeClr val="dk1"/>
                </a:solidFill>
                <a:latin typeface="Source Sans Pro"/>
                <a:ea typeface="Source Sans Pro"/>
                <a:cs typeface="Source Sans Pro"/>
                <a:sym typeface="Source Sans Pro"/>
              </a:rPr>
              <a:t>Templeton World Charity Foundation (TWCF)</a:t>
            </a:r>
            <a:endParaRPr sz="1500" b="1">
              <a:solidFill>
                <a:schemeClr val="dk1"/>
              </a:solidFill>
              <a:latin typeface="Source Sans Pro"/>
              <a:ea typeface="Source Sans Pro"/>
              <a:cs typeface="Source Sans Pro"/>
              <a:sym typeface="Source Sans Pro"/>
            </a:endParaRPr>
          </a:p>
          <a:p>
            <a:pPr marL="0" marR="0" lvl="0" indent="0" algn="l" rtl="0">
              <a:spcBef>
                <a:spcPts val="0"/>
              </a:spcBef>
              <a:spcAft>
                <a:spcPts val="0"/>
              </a:spcAft>
              <a:buClr>
                <a:schemeClr val="dk1"/>
              </a:buClr>
              <a:buSzPts val="700"/>
              <a:buFont typeface="Source Sans Pro"/>
              <a:buNone/>
            </a:pPr>
            <a:endParaRPr sz="700" b="1">
              <a:solidFill>
                <a:schemeClr val="dk1"/>
              </a:solidFill>
              <a:latin typeface="Source Sans Pro"/>
              <a:ea typeface="Source Sans Pro"/>
              <a:cs typeface="Source Sans Pro"/>
              <a:sym typeface="Source Sans Pro"/>
            </a:endParaRPr>
          </a:p>
          <a:p>
            <a:pPr marL="0" marR="0" lvl="0" indent="0" algn="l" rtl="0">
              <a:spcBef>
                <a:spcPts val="0"/>
              </a:spcBef>
              <a:spcAft>
                <a:spcPts val="0"/>
              </a:spcAft>
              <a:buClr>
                <a:schemeClr val="dk1"/>
              </a:buClr>
              <a:buSzPts val="1500"/>
              <a:buFont typeface="Source Sans Pro"/>
              <a:buNone/>
            </a:pPr>
            <a:r>
              <a:rPr lang="en" sz="1500" b="1">
                <a:solidFill>
                  <a:schemeClr val="dk1"/>
                </a:solidFill>
                <a:latin typeface="Source Sans Pro"/>
                <a:ea typeface="Source Sans Pro"/>
                <a:cs typeface="Source Sans Pro"/>
                <a:sym typeface="Source Sans Pro"/>
              </a:rPr>
              <a:t>Global dimension</a:t>
            </a:r>
            <a:endParaRPr sz="1100"/>
          </a:p>
          <a:p>
            <a:pPr marL="254000" marR="0" lvl="0" indent="-247650" algn="l" rtl="0">
              <a:spcBef>
                <a:spcPts val="0"/>
              </a:spcBef>
              <a:spcAft>
                <a:spcPts val="0"/>
              </a:spcAft>
              <a:buClr>
                <a:schemeClr val="dk1"/>
              </a:buClr>
              <a:buSzPts val="1500"/>
              <a:buFont typeface="Source Sans Pro"/>
              <a:buChar char="•"/>
            </a:pPr>
            <a:r>
              <a:rPr lang="en" sz="1500">
                <a:solidFill>
                  <a:schemeClr val="dk1"/>
                </a:solidFill>
                <a:latin typeface="Source Sans Pro"/>
                <a:ea typeface="Source Sans Pro"/>
                <a:cs typeface="Source Sans Pro"/>
                <a:sym typeface="Source Sans Pro"/>
              </a:rPr>
              <a:t>World Health Organisation + TDR</a:t>
            </a:r>
            <a:endParaRPr sz="1100"/>
          </a:p>
          <a:p>
            <a:pPr marL="254000" marR="0" lvl="0" indent="-247650" algn="l" rtl="0">
              <a:spcBef>
                <a:spcPts val="0"/>
              </a:spcBef>
              <a:spcAft>
                <a:spcPts val="0"/>
              </a:spcAft>
              <a:buClr>
                <a:schemeClr val="dk1"/>
              </a:buClr>
              <a:buSzPts val="1500"/>
              <a:buFont typeface="Source Sans Pro"/>
              <a:buChar char="•"/>
            </a:pPr>
            <a:r>
              <a:rPr lang="en" sz="1500">
                <a:solidFill>
                  <a:schemeClr val="dk1"/>
                </a:solidFill>
                <a:latin typeface="Source Sans Pro"/>
                <a:ea typeface="Source Sans Pro"/>
                <a:cs typeface="Source Sans Pro"/>
                <a:sym typeface="Source Sans Pro"/>
              </a:rPr>
              <a:t>Jordan: HCST</a:t>
            </a:r>
            <a:endParaRPr sz="1100"/>
          </a:p>
          <a:p>
            <a:pPr marL="254000" marR="0" lvl="0" indent="-247650" algn="l" rtl="0">
              <a:spcBef>
                <a:spcPts val="0"/>
              </a:spcBef>
              <a:spcAft>
                <a:spcPts val="0"/>
              </a:spcAft>
              <a:buClr>
                <a:schemeClr val="dk1"/>
              </a:buClr>
              <a:buSzPts val="1500"/>
              <a:buFont typeface="Source Sans Pro"/>
              <a:buChar char="•"/>
            </a:pPr>
            <a:r>
              <a:rPr lang="en" sz="1500">
                <a:solidFill>
                  <a:schemeClr val="dk1"/>
                </a:solidFill>
                <a:latin typeface="Source Sans Pro"/>
                <a:ea typeface="Source Sans Pro"/>
                <a:cs typeface="Source Sans Pro"/>
                <a:sym typeface="Source Sans Pro"/>
              </a:rPr>
              <a:t>Zambia : NSTC</a:t>
            </a:r>
            <a:endParaRPr sz="1100"/>
          </a:p>
          <a:p>
            <a:pPr marL="254000" marR="0" lvl="0" indent="-247650" algn="l" rtl="0">
              <a:spcBef>
                <a:spcPts val="0"/>
              </a:spcBef>
              <a:spcAft>
                <a:spcPts val="0"/>
              </a:spcAft>
              <a:buClr>
                <a:schemeClr val="dk1"/>
              </a:buClr>
              <a:buSzPts val="1500"/>
              <a:buFont typeface="Source Sans Pro"/>
              <a:buChar char="•"/>
            </a:pPr>
            <a:r>
              <a:rPr lang="en" sz="1500">
                <a:solidFill>
                  <a:schemeClr val="dk1"/>
                </a:solidFill>
                <a:latin typeface="Source Sans Pro"/>
                <a:ea typeface="Source Sans Pro"/>
                <a:cs typeface="Source Sans Pro"/>
                <a:sym typeface="Source Sans Pro"/>
              </a:rPr>
              <a:t>South Africa : SAMRC</a:t>
            </a:r>
            <a:endParaRPr sz="1100"/>
          </a:p>
          <a:p>
            <a:pPr marL="457200" marR="0" lvl="0" indent="0" algn="l" rtl="0">
              <a:spcBef>
                <a:spcPts val="0"/>
              </a:spcBef>
              <a:spcAft>
                <a:spcPts val="0"/>
              </a:spcAft>
              <a:buNone/>
            </a:pPr>
            <a:endParaRPr sz="900">
              <a:solidFill>
                <a:schemeClr val="dk1"/>
              </a:solidFill>
              <a:latin typeface="Source Sans Pro"/>
              <a:ea typeface="Source Sans Pro"/>
              <a:cs typeface="Source Sans Pro"/>
              <a:sym typeface="Source Sans Pro"/>
            </a:endParaRPr>
          </a:p>
          <a:p>
            <a:pPr marL="0" marR="0" lvl="0" indent="0" algn="l" rtl="0">
              <a:spcBef>
                <a:spcPts val="0"/>
              </a:spcBef>
              <a:spcAft>
                <a:spcPts val="0"/>
              </a:spcAft>
              <a:buNone/>
            </a:pPr>
            <a:endParaRPr sz="1500">
              <a:solidFill>
                <a:schemeClr val="dk1"/>
              </a:solidFill>
              <a:latin typeface="Source Sans Pro"/>
              <a:ea typeface="Source Sans Pro"/>
              <a:cs typeface="Source Sans Pro"/>
              <a:sym typeface="Source Sans Pro"/>
            </a:endParaRPr>
          </a:p>
          <a:p>
            <a:pPr marL="0" marR="0" lvl="0" indent="0" algn="l" rtl="0">
              <a:spcBef>
                <a:spcPts val="0"/>
              </a:spcBef>
              <a:spcAft>
                <a:spcPts val="0"/>
              </a:spcAft>
              <a:buNone/>
            </a:pPr>
            <a:r>
              <a:rPr lang="en" sz="1500">
                <a:solidFill>
                  <a:schemeClr val="dk1"/>
                </a:solidFill>
                <a:latin typeface="Source Sans Pro"/>
                <a:ea typeface="Source Sans Pro"/>
                <a:cs typeface="Source Sans Pro"/>
                <a:sym typeface="Source Sans Pro"/>
              </a:rPr>
              <a:t>$40bn in research funds, 150k articles/ year</a:t>
            </a:r>
            <a:endParaRPr sz="1100"/>
          </a:p>
        </p:txBody>
      </p:sp>
      <p:pic>
        <p:nvPicPr>
          <p:cNvPr id="102" name="Google Shape;102;p20" descr="Diagram&#10;&#10;Description automatically generated"/>
          <p:cNvPicPr preferRelativeResize="0"/>
          <p:nvPr/>
        </p:nvPicPr>
        <p:blipFill rotWithShape="1">
          <a:blip r:embed="rId4">
            <a:alphaModFix/>
          </a:blip>
          <a:srcRect r="66863"/>
          <a:stretch/>
        </p:blipFill>
        <p:spPr>
          <a:xfrm>
            <a:off x="19708" y="-1561"/>
            <a:ext cx="2094842" cy="2504971"/>
          </a:xfrm>
          <a:prstGeom prst="rect">
            <a:avLst/>
          </a:prstGeom>
          <a:noFill/>
          <a:ln>
            <a:noFill/>
          </a:ln>
        </p:spPr>
      </p:pic>
      <p:pic>
        <p:nvPicPr>
          <p:cNvPr id="103" name="Google Shape;103;p20" descr="Diagram&#10;&#10;Description automatically generated"/>
          <p:cNvPicPr preferRelativeResize="0"/>
          <p:nvPr/>
        </p:nvPicPr>
        <p:blipFill rotWithShape="1">
          <a:blip r:embed="rId4">
            <a:alphaModFix/>
          </a:blip>
          <a:srcRect l="66001" r="1438"/>
          <a:stretch/>
        </p:blipFill>
        <p:spPr>
          <a:xfrm>
            <a:off x="1" y="2552453"/>
            <a:ext cx="2114550" cy="257331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79433"/>
        </a:solidFill>
        <a:effectLst/>
      </p:bgPr>
    </p:bg>
    <p:spTree>
      <p:nvGrpSpPr>
        <p:cNvPr id="1" name="Shape 573"/>
        <p:cNvGrpSpPr/>
        <p:nvPr/>
      </p:nvGrpSpPr>
      <p:grpSpPr>
        <a:xfrm>
          <a:off x="0" y="0"/>
          <a:ext cx="0" cy="0"/>
          <a:chOff x="0" y="0"/>
          <a:chExt cx="0" cy="0"/>
        </a:xfrm>
      </p:grpSpPr>
      <p:pic>
        <p:nvPicPr>
          <p:cNvPr id="574" name="Google Shape;574;p65"/>
          <p:cNvPicPr preferRelativeResize="0"/>
          <p:nvPr/>
        </p:nvPicPr>
        <p:blipFill rotWithShape="1">
          <a:blip r:embed="rId3">
            <a:alphaModFix/>
          </a:blip>
          <a:srcRect/>
          <a:stretch/>
        </p:blipFill>
        <p:spPr>
          <a:xfrm>
            <a:off x="5543550" y="1486202"/>
            <a:ext cx="3600449" cy="3657298"/>
          </a:xfrm>
          <a:prstGeom prst="rect">
            <a:avLst/>
          </a:prstGeom>
          <a:noFill/>
          <a:ln>
            <a:noFill/>
          </a:ln>
        </p:spPr>
      </p:pic>
      <p:pic>
        <p:nvPicPr>
          <p:cNvPr id="575" name="Google Shape;575;p65"/>
          <p:cNvPicPr preferRelativeResize="0"/>
          <p:nvPr/>
        </p:nvPicPr>
        <p:blipFill rotWithShape="1">
          <a:blip r:embed="rId4">
            <a:alphaModFix/>
          </a:blip>
          <a:srcRect/>
          <a:stretch/>
        </p:blipFill>
        <p:spPr>
          <a:xfrm>
            <a:off x="114301" y="90976"/>
            <a:ext cx="4114798" cy="1977675"/>
          </a:xfrm>
          <a:prstGeom prst="rect">
            <a:avLst/>
          </a:prstGeom>
          <a:noFill/>
          <a:ln>
            <a:noFill/>
          </a:ln>
        </p:spPr>
      </p:pic>
      <p:sp>
        <p:nvSpPr>
          <p:cNvPr id="576" name="Google Shape;576;p65"/>
          <p:cNvSpPr txBox="1"/>
          <p:nvPr/>
        </p:nvSpPr>
        <p:spPr>
          <a:xfrm>
            <a:off x="653300" y="2571751"/>
            <a:ext cx="5143500" cy="1031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 sz="2600" b="1" dirty="0">
                <a:solidFill>
                  <a:schemeClr val="accent5"/>
                </a:solidFill>
                <a:latin typeface="Source Sans Pro"/>
                <a:ea typeface="Source Sans Pro"/>
                <a:cs typeface="Source Sans Pro"/>
                <a:sym typeface="Source Sans Pro"/>
              </a:rPr>
              <a:t>Part 5 </a:t>
            </a:r>
            <a:br>
              <a:rPr lang="en" sz="2600" b="1" dirty="0">
                <a:solidFill>
                  <a:schemeClr val="dk1"/>
                </a:solidFill>
                <a:latin typeface="Source Sans Pro"/>
                <a:ea typeface="Source Sans Pro"/>
                <a:cs typeface="Source Sans Pro"/>
                <a:sym typeface="Source Sans Pro"/>
              </a:rPr>
            </a:br>
            <a:r>
              <a:rPr lang="en" sz="2600" b="1" dirty="0">
                <a:solidFill>
                  <a:schemeClr val="dk1"/>
                </a:solidFill>
                <a:latin typeface="Source Sans Pro"/>
                <a:ea typeface="Source Sans Pro"/>
                <a:cs typeface="Source Sans Pro"/>
                <a:sym typeface="Source Sans Pro"/>
              </a:rPr>
              <a:t>Academe takes back control</a:t>
            </a:r>
            <a:br>
              <a:rPr lang="en" sz="1600" b="0" i="0" u="none" strike="noStrike" cap="none" dirty="0">
                <a:solidFill>
                  <a:schemeClr val="dk1"/>
                </a:solidFill>
                <a:latin typeface="Source Sans Pro"/>
                <a:ea typeface="Source Sans Pro"/>
                <a:cs typeface="Source Sans Pro"/>
                <a:sym typeface="Source Sans Pro"/>
              </a:rPr>
            </a:br>
            <a:endParaRPr sz="1500" b="1" i="0" u="none" strike="noStrike" cap="none" dirty="0">
              <a:solidFill>
                <a:schemeClr val="lt1"/>
              </a:solidFill>
              <a:latin typeface="Source Sans Pro"/>
              <a:ea typeface="Source Sans Pro"/>
              <a:cs typeface="Source Sans Pro"/>
              <a:sym typeface="Source Sans Pr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1" name="Google Shape;581;p66"/>
          <p:cNvPicPr preferRelativeResize="0"/>
          <p:nvPr/>
        </p:nvPicPr>
        <p:blipFill>
          <a:blip r:embed="rId3">
            <a:alphaModFix/>
          </a:blip>
          <a:stretch>
            <a:fillRect/>
          </a:stretch>
        </p:blipFill>
        <p:spPr>
          <a:xfrm>
            <a:off x="1567175" y="1223726"/>
            <a:ext cx="4082985" cy="3500784"/>
          </a:xfrm>
          <a:prstGeom prst="rect">
            <a:avLst/>
          </a:prstGeom>
          <a:noFill/>
          <a:ln w="9525" cap="flat" cmpd="sng">
            <a:solidFill>
              <a:schemeClr val="dk1"/>
            </a:solidFill>
            <a:prstDash val="solid"/>
            <a:round/>
            <a:headEnd type="none" w="sm" len="sm"/>
            <a:tailEnd type="none" w="sm" len="sm"/>
          </a:ln>
        </p:spPr>
      </p:pic>
      <p:sp>
        <p:nvSpPr>
          <p:cNvPr id="582" name="Google Shape;582;p66"/>
          <p:cNvSpPr txBox="1"/>
          <p:nvPr/>
        </p:nvSpPr>
        <p:spPr>
          <a:xfrm>
            <a:off x="1661844" y="214762"/>
            <a:ext cx="7169400" cy="8619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 sz="2900">
                <a:solidFill>
                  <a:srgbClr val="F47115"/>
                </a:solidFill>
                <a:latin typeface="Source Sans Pro Black"/>
                <a:ea typeface="Source Sans Pro Black"/>
                <a:cs typeface="Source Sans Pro Black"/>
                <a:sym typeface="Source Sans Pro Black"/>
              </a:rPr>
              <a:t>Rights Retention Strategy (RRS)</a:t>
            </a:r>
            <a:br>
              <a:rPr lang="en" sz="2900">
                <a:solidFill>
                  <a:srgbClr val="F47115"/>
                </a:solidFill>
                <a:latin typeface="Source Sans Pro Black"/>
                <a:ea typeface="Source Sans Pro Black"/>
                <a:cs typeface="Source Sans Pro Black"/>
                <a:sym typeface="Source Sans Pro Black"/>
              </a:rPr>
            </a:br>
            <a:r>
              <a:rPr lang="en" sz="2700">
                <a:solidFill>
                  <a:srgbClr val="595959"/>
                </a:solidFill>
                <a:latin typeface="Source Sans Pro Black"/>
                <a:ea typeface="Source Sans Pro Black"/>
                <a:cs typeface="Source Sans Pro Black"/>
                <a:sym typeface="Source Sans Pro Black"/>
              </a:rPr>
              <a:t>Academe starts to take back control</a:t>
            </a:r>
            <a:endParaRPr sz="2900">
              <a:solidFill>
                <a:srgbClr val="595959"/>
              </a:solidFill>
              <a:latin typeface="Source Sans Pro Black"/>
              <a:ea typeface="Source Sans Pro Black"/>
              <a:cs typeface="Source Sans Pro Black"/>
              <a:sym typeface="Source Sans Pro Black"/>
            </a:endParaRPr>
          </a:p>
        </p:txBody>
      </p:sp>
      <p:pic>
        <p:nvPicPr>
          <p:cNvPr id="583" name="Google Shape;583;p66"/>
          <p:cNvPicPr preferRelativeResize="0"/>
          <p:nvPr/>
        </p:nvPicPr>
        <p:blipFill>
          <a:blip r:embed="rId4">
            <a:alphaModFix/>
          </a:blip>
          <a:stretch>
            <a:fillRect/>
          </a:stretch>
        </p:blipFill>
        <p:spPr>
          <a:xfrm>
            <a:off x="5863525" y="1233620"/>
            <a:ext cx="2891001" cy="3500784"/>
          </a:xfrm>
          <a:prstGeom prst="rect">
            <a:avLst/>
          </a:prstGeom>
          <a:noFill/>
          <a:ln w="9525" cap="flat" cmpd="sng">
            <a:solidFill>
              <a:schemeClr val="dk1"/>
            </a:solidFill>
            <a:prstDash val="solid"/>
            <a:round/>
            <a:headEnd type="none" w="sm" len="sm"/>
            <a:tailEnd type="none" w="sm" len="sm"/>
          </a:ln>
        </p:spPr>
      </p:pic>
      <p:sp>
        <p:nvSpPr>
          <p:cNvPr id="584" name="Google Shape;584;p66"/>
          <p:cNvSpPr txBox="1"/>
          <p:nvPr/>
        </p:nvSpPr>
        <p:spPr>
          <a:xfrm>
            <a:off x="5964450" y="4765600"/>
            <a:ext cx="2866800" cy="461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a:latin typeface="Source Sans Pro"/>
                <a:ea typeface="Source Sans Pro"/>
                <a:cs typeface="Source Sans Pro"/>
                <a:sym typeface="Source Sans Pro"/>
              </a:rPr>
              <a:t>https://cyber.harvard.edu/hoap/Additional_resources#Policies_of_the_kind_recommended_in_the_guide</a:t>
            </a:r>
            <a:endParaRPr sz="900">
              <a:latin typeface="Source Sans Pro"/>
              <a:ea typeface="Source Sans Pro"/>
              <a:cs typeface="Source Sans Pro"/>
              <a:sym typeface="Source Sans Pro"/>
            </a:endParaRPr>
          </a:p>
        </p:txBody>
      </p:sp>
      <p:sp>
        <p:nvSpPr>
          <p:cNvPr id="585" name="Google Shape;585;p66"/>
          <p:cNvSpPr txBox="1"/>
          <p:nvPr/>
        </p:nvSpPr>
        <p:spPr>
          <a:xfrm>
            <a:off x="2526550" y="4765600"/>
            <a:ext cx="30000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dirty="0"/>
              <a:t>https://osc.hul.harvard.edu/policies/</a:t>
            </a:r>
            <a:endParaRPr sz="1000" dirty="0"/>
          </a:p>
        </p:txBody>
      </p:sp>
      <p:sp>
        <p:nvSpPr>
          <p:cNvPr id="586" name="Google Shape;586;p66"/>
          <p:cNvSpPr/>
          <p:nvPr/>
        </p:nvSpPr>
        <p:spPr>
          <a:xfrm>
            <a:off x="-8200" y="0"/>
            <a:ext cx="1238400" cy="51435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7" name="Google Shape;587;p66"/>
          <p:cNvPicPr preferRelativeResize="0"/>
          <p:nvPr/>
        </p:nvPicPr>
        <p:blipFill>
          <a:blip r:embed="rId5">
            <a:alphaModFix/>
          </a:blip>
          <a:stretch>
            <a:fillRect/>
          </a:stretch>
        </p:blipFill>
        <p:spPr>
          <a:xfrm rot="-5400000">
            <a:off x="-1759825" y="2230163"/>
            <a:ext cx="4741649" cy="8553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pic>
        <p:nvPicPr>
          <p:cNvPr id="592" name="Google Shape;592;p67"/>
          <p:cNvPicPr preferRelativeResize="0"/>
          <p:nvPr/>
        </p:nvPicPr>
        <p:blipFill>
          <a:blip r:embed="rId3">
            <a:alphaModFix/>
          </a:blip>
          <a:stretch>
            <a:fillRect/>
          </a:stretch>
        </p:blipFill>
        <p:spPr>
          <a:xfrm>
            <a:off x="1490826" y="1105200"/>
            <a:ext cx="4354175" cy="3791350"/>
          </a:xfrm>
          <a:prstGeom prst="rect">
            <a:avLst/>
          </a:prstGeom>
          <a:noFill/>
          <a:ln w="9525" cap="flat" cmpd="sng">
            <a:solidFill>
              <a:srgbClr val="1C4587"/>
            </a:solidFill>
            <a:prstDash val="solid"/>
            <a:round/>
            <a:headEnd type="none" w="sm" len="sm"/>
            <a:tailEnd type="none" w="sm" len="sm"/>
          </a:ln>
        </p:spPr>
      </p:pic>
      <p:pic>
        <p:nvPicPr>
          <p:cNvPr id="593" name="Google Shape;593;p67"/>
          <p:cNvPicPr preferRelativeResize="0"/>
          <p:nvPr/>
        </p:nvPicPr>
        <p:blipFill>
          <a:blip r:embed="rId4">
            <a:alphaModFix/>
          </a:blip>
          <a:stretch>
            <a:fillRect/>
          </a:stretch>
        </p:blipFill>
        <p:spPr>
          <a:xfrm>
            <a:off x="2503550" y="2404275"/>
            <a:ext cx="6502874" cy="2308125"/>
          </a:xfrm>
          <a:prstGeom prst="rect">
            <a:avLst/>
          </a:prstGeom>
          <a:noFill/>
          <a:ln w="38100" cap="flat" cmpd="sng">
            <a:solidFill>
              <a:srgbClr val="0070C0"/>
            </a:solidFill>
            <a:prstDash val="solid"/>
            <a:round/>
            <a:headEnd type="none" w="sm" len="sm"/>
            <a:tailEnd type="none" w="sm" len="sm"/>
          </a:ln>
        </p:spPr>
      </p:pic>
      <p:sp>
        <p:nvSpPr>
          <p:cNvPr id="594" name="Google Shape;594;p67"/>
          <p:cNvSpPr txBox="1"/>
          <p:nvPr/>
        </p:nvSpPr>
        <p:spPr>
          <a:xfrm>
            <a:off x="1490819" y="181962"/>
            <a:ext cx="7169400" cy="8619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 sz="2900">
                <a:solidFill>
                  <a:srgbClr val="F47115"/>
                </a:solidFill>
                <a:latin typeface="Source Sans Pro Black"/>
                <a:ea typeface="Source Sans Pro Black"/>
                <a:cs typeface="Source Sans Pro Black"/>
                <a:sym typeface="Source Sans Pro Black"/>
              </a:rPr>
              <a:t>Rights Retention Strategy (RRS)</a:t>
            </a:r>
            <a:br>
              <a:rPr lang="en" sz="2900">
                <a:solidFill>
                  <a:srgbClr val="F47115"/>
                </a:solidFill>
                <a:latin typeface="Source Sans Pro Black"/>
                <a:ea typeface="Source Sans Pro Black"/>
                <a:cs typeface="Source Sans Pro Black"/>
                <a:sym typeface="Source Sans Pro Black"/>
              </a:rPr>
            </a:br>
            <a:r>
              <a:rPr lang="en" sz="2700">
                <a:solidFill>
                  <a:srgbClr val="595959"/>
                </a:solidFill>
                <a:latin typeface="Source Sans Pro Black"/>
                <a:ea typeface="Source Sans Pro Black"/>
                <a:cs typeface="Source Sans Pro Black"/>
                <a:sym typeface="Source Sans Pro Black"/>
              </a:rPr>
              <a:t>Academe starts to take back control</a:t>
            </a:r>
            <a:endParaRPr sz="2900">
              <a:solidFill>
                <a:srgbClr val="595959"/>
              </a:solidFill>
              <a:latin typeface="Source Sans Pro Black"/>
              <a:ea typeface="Source Sans Pro Black"/>
              <a:cs typeface="Source Sans Pro Black"/>
              <a:sym typeface="Source Sans Pro Black"/>
            </a:endParaRPr>
          </a:p>
        </p:txBody>
      </p:sp>
      <p:sp>
        <p:nvSpPr>
          <p:cNvPr id="595" name="Google Shape;595;p67"/>
          <p:cNvSpPr txBox="1"/>
          <p:nvPr/>
        </p:nvSpPr>
        <p:spPr>
          <a:xfrm>
            <a:off x="6946150" y="4712400"/>
            <a:ext cx="2197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t>https://en.uit.no/publishing#innhold_681363</a:t>
            </a:r>
            <a:endParaRPr sz="800"/>
          </a:p>
        </p:txBody>
      </p:sp>
      <p:sp>
        <p:nvSpPr>
          <p:cNvPr id="596" name="Google Shape;596;p67"/>
          <p:cNvSpPr/>
          <p:nvPr/>
        </p:nvSpPr>
        <p:spPr>
          <a:xfrm>
            <a:off x="-8200" y="0"/>
            <a:ext cx="1238400" cy="51435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7" name="Google Shape;597;p67"/>
          <p:cNvPicPr preferRelativeResize="0"/>
          <p:nvPr/>
        </p:nvPicPr>
        <p:blipFill>
          <a:blip r:embed="rId5">
            <a:alphaModFix/>
          </a:blip>
          <a:stretch>
            <a:fillRect/>
          </a:stretch>
        </p:blipFill>
        <p:spPr>
          <a:xfrm rot="-5400000">
            <a:off x="-1861138" y="2119413"/>
            <a:ext cx="4944275" cy="904675"/>
          </a:xfrm>
          <a:prstGeom prst="rect">
            <a:avLst/>
          </a:prstGeom>
          <a:noFill/>
          <a:ln w="9525" cap="flat" cmpd="sng">
            <a:solidFill>
              <a:srgbClr val="7F7F7F"/>
            </a:solidFill>
            <a:prstDash val="solid"/>
            <a:round/>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79433">
            <a:alpha val="0"/>
          </a:srgbClr>
        </a:solidFill>
        <a:effectLst/>
      </p:bgPr>
    </p:bg>
    <p:spTree>
      <p:nvGrpSpPr>
        <p:cNvPr id="1" name="Shape 601"/>
        <p:cNvGrpSpPr/>
        <p:nvPr/>
      </p:nvGrpSpPr>
      <p:grpSpPr>
        <a:xfrm>
          <a:off x="0" y="0"/>
          <a:ext cx="0" cy="0"/>
          <a:chOff x="0" y="0"/>
          <a:chExt cx="0" cy="0"/>
        </a:xfrm>
      </p:grpSpPr>
      <p:sp>
        <p:nvSpPr>
          <p:cNvPr id="602" name="Google Shape;602;p68"/>
          <p:cNvSpPr txBox="1">
            <a:spLocks noGrp="1"/>
          </p:cNvSpPr>
          <p:nvPr>
            <p:ph type="dt" idx="10"/>
          </p:nvPr>
        </p:nvSpPr>
        <p:spPr>
          <a:xfrm>
            <a:off x="471420" y="4767263"/>
            <a:ext cx="2133600" cy="273844"/>
          </a:xfrm>
          <a:prstGeom prst="rect">
            <a:avLst/>
          </a:prstGeom>
          <a:noFill/>
          <a:ln>
            <a:noFill/>
          </a:ln>
        </p:spPr>
        <p:txBody>
          <a:bodyPr spcFirstLastPara="1" wrap="square" lIns="68575" tIns="34275" rIns="68575" bIns="34275" anchor="ctr" anchorCtr="0">
            <a:noAutofit/>
          </a:bodyPr>
          <a:lstStyle/>
          <a:p>
            <a:pPr marL="0" lvl="0" indent="0" algn="l" rtl="0">
              <a:lnSpc>
                <a:spcPct val="98727"/>
              </a:lnSpc>
              <a:spcBef>
                <a:spcPts val="0"/>
              </a:spcBef>
              <a:spcAft>
                <a:spcPts val="0"/>
              </a:spcAft>
              <a:buNone/>
            </a:pPr>
            <a:r>
              <a:rPr lang="en"/>
              <a:t>May 2021</a:t>
            </a:r>
            <a:endParaRPr/>
          </a:p>
        </p:txBody>
      </p:sp>
      <p:sp>
        <p:nvSpPr>
          <p:cNvPr id="603" name="Google Shape;603;p68"/>
          <p:cNvSpPr txBox="1">
            <a:spLocks noGrp="1"/>
          </p:cNvSpPr>
          <p:nvPr>
            <p:ph type="ftr" idx="11"/>
          </p:nvPr>
        </p:nvSpPr>
        <p:spPr>
          <a:xfrm>
            <a:off x="2743200" y="4767263"/>
            <a:ext cx="3657600" cy="273844"/>
          </a:xfrm>
          <a:prstGeom prst="rect">
            <a:avLst/>
          </a:prstGeom>
          <a:noFill/>
          <a:ln>
            <a:noFill/>
          </a:ln>
        </p:spPr>
        <p:txBody>
          <a:bodyPr spcFirstLastPara="1" wrap="square" lIns="68575" tIns="34275" rIns="68575" bIns="34275" anchor="ctr" anchorCtr="0">
            <a:noAutofit/>
          </a:bodyPr>
          <a:lstStyle/>
          <a:p>
            <a:pPr marL="0" lvl="0" indent="0" algn="ctr" rtl="0">
              <a:lnSpc>
                <a:spcPct val="98727"/>
              </a:lnSpc>
              <a:spcBef>
                <a:spcPts val="0"/>
              </a:spcBef>
              <a:spcAft>
                <a:spcPts val="0"/>
              </a:spcAft>
              <a:buNone/>
            </a:pPr>
            <a:r>
              <a:rPr lang="en"/>
              <a:t>cOAlition S</a:t>
            </a:r>
            <a:endParaRPr/>
          </a:p>
        </p:txBody>
      </p:sp>
      <p:sp>
        <p:nvSpPr>
          <p:cNvPr id="604" name="Google Shape;604;p68"/>
          <p:cNvSpPr txBox="1">
            <a:spLocks noGrp="1"/>
          </p:cNvSpPr>
          <p:nvPr>
            <p:ph type="sldNum" idx="12"/>
          </p:nvPr>
        </p:nvSpPr>
        <p:spPr>
          <a:xfrm>
            <a:off x="6567420" y="4767263"/>
            <a:ext cx="21336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33</a:t>
            </a:fld>
            <a:endParaRPr/>
          </a:p>
        </p:txBody>
      </p:sp>
      <p:sp>
        <p:nvSpPr>
          <p:cNvPr id="605" name="Google Shape;605;p68"/>
          <p:cNvSpPr txBox="1"/>
          <p:nvPr/>
        </p:nvSpPr>
        <p:spPr>
          <a:xfrm>
            <a:off x="104554" y="4696435"/>
            <a:ext cx="1999200" cy="4386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800">
                <a:solidFill>
                  <a:schemeClr val="dk1"/>
                </a:solidFill>
                <a:latin typeface="Source Sans Pro"/>
                <a:ea typeface="Source Sans Pro"/>
                <a:cs typeface="Source Sans Pro"/>
                <a:sym typeface="Source Sans Pro"/>
              </a:rPr>
              <a:t>https://www.ed.ac.uk/information-services/about/policies-and-regulations/research-publications</a:t>
            </a:r>
            <a:endParaRPr sz="1100"/>
          </a:p>
        </p:txBody>
      </p:sp>
      <p:sp>
        <p:nvSpPr>
          <p:cNvPr id="606" name="Google Shape;606;p68"/>
          <p:cNvSpPr txBox="1"/>
          <p:nvPr/>
        </p:nvSpPr>
        <p:spPr>
          <a:xfrm>
            <a:off x="2350294" y="38962"/>
            <a:ext cx="7169294" cy="865622"/>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 sz="2900">
                <a:solidFill>
                  <a:srgbClr val="F47115"/>
                </a:solidFill>
                <a:latin typeface="Source Sans Pro Black"/>
                <a:ea typeface="Source Sans Pro Black"/>
                <a:cs typeface="Source Sans Pro Black"/>
                <a:sym typeface="Source Sans Pro Black"/>
              </a:rPr>
              <a:t>Rights Retention Strategy (RRS)</a:t>
            </a:r>
            <a:br>
              <a:rPr lang="en" sz="2900">
                <a:solidFill>
                  <a:srgbClr val="F47115"/>
                </a:solidFill>
                <a:latin typeface="Source Sans Pro Black"/>
                <a:ea typeface="Source Sans Pro Black"/>
                <a:cs typeface="Source Sans Pro Black"/>
                <a:sym typeface="Source Sans Pro Black"/>
              </a:rPr>
            </a:br>
            <a:r>
              <a:rPr lang="en" sz="2700">
                <a:solidFill>
                  <a:srgbClr val="595959"/>
                </a:solidFill>
                <a:latin typeface="Source Sans Pro Black"/>
                <a:ea typeface="Source Sans Pro Black"/>
                <a:cs typeface="Source Sans Pro Black"/>
                <a:sym typeface="Source Sans Pro Black"/>
              </a:rPr>
              <a:t>Academe starts to take back control</a:t>
            </a:r>
            <a:endParaRPr sz="2900">
              <a:solidFill>
                <a:srgbClr val="595959"/>
              </a:solidFill>
              <a:latin typeface="Source Sans Pro Black"/>
              <a:ea typeface="Source Sans Pro Black"/>
              <a:cs typeface="Source Sans Pro Black"/>
              <a:sym typeface="Source Sans Pro Black"/>
            </a:endParaRPr>
          </a:p>
        </p:txBody>
      </p:sp>
      <p:pic>
        <p:nvPicPr>
          <p:cNvPr id="607" name="Google Shape;607;p68" descr="Logo&#10;&#10;Description automatically generated"/>
          <p:cNvPicPr preferRelativeResize="0"/>
          <p:nvPr/>
        </p:nvPicPr>
        <p:blipFill rotWithShape="1">
          <a:blip r:embed="rId3">
            <a:alphaModFix/>
          </a:blip>
          <a:srcRect t="17413" b="20645"/>
          <a:stretch/>
        </p:blipFill>
        <p:spPr>
          <a:xfrm rot="-5400000">
            <a:off x="-1301025" y="1900637"/>
            <a:ext cx="4153374" cy="1342225"/>
          </a:xfrm>
          <a:prstGeom prst="rect">
            <a:avLst/>
          </a:prstGeom>
          <a:noFill/>
          <a:ln>
            <a:noFill/>
          </a:ln>
        </p:spPr>
      </p:pic>
      <p:pic>
        <p:nvPicPr>
          <p:cNvPr id="608" name="Google Shape;608;p68" descr="Graphical user interface, text, application&#10;&#10;Description automatically generated"/>
          <p:cNvPicPr preferRelativeResize="0"/>
          <p:nvPr/>
        </p:nvPicPr>
        <p:blipFill rotWithShape="1">
          <a:blip r:embed="rId4">
            <a:alphaModFix/>
          </a:blip>
          <a:srcRect t="2302" b="2287"/>
          <a:stretch/>
        </p:blipFill>
        <p:spPr>
          <a:xfrm>
            <a:off x="2335254" y="898568"/>
            <a:ext cx="6471829" cy="413233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2"/>
        <p:cNvGrpSpPr/>
        <p:nvPr/>
      </p:nvGrpSpPr>
      <p:grpSpPr>
        <a:xfrm>
          <a:off x="0" y="0"/>
          <a:ext cx="0" cy="0"/>
          <a:chOff x="0" y="0"/>
          <a:chExt cx="0" cy="0"/>
        </a:xfrm>
      </p:grpSpPr>
      <p:sp>
        <p:nvSpPr>
          <p:cNvPr id="613" name="Google Shape;613;p69"/>
          <p:cNvSpPr/>
          <p:nvPr/>
        </p:nvSpPr>
        <p:spPr>
          <a:xfrm>
            <a:off x="14350" y="0"/>
            <a:ext cx="1749900" cy="51435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69"/>
          <p:cNvSpPr txBox="1">
            <a:spLocks noGrp="1"/>
          </p:cNvSpPr>
          <p:nvPr>
            <p:ph type="title"/>
          </p:nvPr>
        </p:nvSpPr>
        <p:spPr>
          <a:xfrm>
            <a:off x="3083850" y="205975"/>
            <a:ext cx="5603100" cy="8574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endParaRPr/>
          </a:p>
        </p:txBody>
      </p:sp>
      <p:pic>
        <p:nvPicPr>
          <p:cNvPr id="616" name="Google Shape;616;p69"/>
          <p:cNvPicPr preferRelativeResize="0"/>
          <p:nvPr/>
        </p:nvPicPr>
        <p:blipFill>
          <a:blip r:embed="rId3">
            <a:alphaModFix/>
          </a:blip>
          <a:stretch>
            <a:fillRect/>
          </a:stretch>
        </p:blipFill>
        <p:spPr>
          <a:xfrm rot="-5400000">
            <a:off x="-1572250" y="1910312"/>
            <a:ext cx="4991526" cy="1322875"/>
          </a:xfrm>
          <a:prstGeom prst="rect">
            <a:avLst/>
          </a:prstGeom>
          <a:noFill/>
          <a:ln>
            <a:noFill/>
          </a:ln>
        </p:spPr>
      </p:pic>
      <p:pic>
        <p:nvPicPr>
          <p:cNvPr id="617" name="Google Shape;617;p69"/>
          <p:cNvPicPr preferRelativeResize="0"/>
          <p:nvPr/>
        </p:nvPicPr>
        <p:blipFill>
          <a:blip r:embed="rId4">
            <a:alphaModFix/>
          </a:blip>
          <a:stretch>
            <a:fillRect/>
          </a:stretch>
        </p:blipFill>
        <p:spPr>
          <a:xfrm>
            <a:off x="2043948" y="313274"/>
            <a:ext cx="6927949" cy="4189401"/>
          </a:xfrm>
          <a:prstGeom prst="rect">
            <a:avLst/>
          </a:prstGeom>
          <a:noFill/>
          <a:ln>
            <a:noFill/>
          </a:ln>
        </p:spPr>
      </p:pic>
      <p:sp>
        <p:nvSpPr>
          <p:cNvPr id="618" name="Google Shape;618;p69"/>
          <p:cNvSpPr txBox="1"/>
          <p:nvPr/>
        </p:nvSpPr>
        <p:spPr>
          <a:xfrm>
            <a:off x="5558125" y="4666450"/>
            <a:ext cx="3585900" cy="461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900"/>
              <a:t>https://www.openaccess.cam.ac.uk/funder-open-access-policies/rights-retention/rights-retention-pilot</a:t>
            </a:r>
            <a:endParaRPr sz="90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70"/>
          <p:cNvSpPr txBox="1"/>
          <p:nvPr/>
        </p:nvSpPr>
        <p:spPr>
          <a:xfrm>
            <a:off x="2442125" y="233175"/>
            <a:ext cx="6669000" cy="7695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 sz="2800">
                <a:solidFill>
                  <a:srgbClr val="F47115"/>
                </a:solidFill>
                <a:latin typeface="Source Sans Pro Black"/>
                <a:ea typeface="Source Sans Pro Black"/>
                <a:cs typeface="Source Sans Pro Black"/>
                <a:sym typeface="Source Sans Pro Black"/>
              </a:rPr>
              <a:t>cOAlition S rights retention resources kit</a:t>
            </a:r>
            <a:br>
              <a:rPr lang="en" sz="2900">
                <a:solidFill>
                  <a:srgbClr val="F47115"/>
                </a:solidFill>
                <a:latin typeface="Source Sans Pro Black"/>
                <a:ea typeface="Source Sans Pro Black"/>
                <a:cs typeface="Source Sans Pro Black"/>
                <a:sym typeface="Source Sans Pro Black"/>
              </a:rPr>
            </a:br>
            <a:r>
              <a:rPr lang="en" sz="2200">
                <a:solidFill>
                  <a:srgbClr val="595959"/>
                </a:solidFill>
                <a:latin typeface="Source Sans Pro Black"/>
                <a:ea typeface="Source Sans Pro Black"/>
                <a:cs typeface="Source Sans Pro Black"/>
                <a:sym typeface="Source Sans Pro Black"/>
              </a:rPr>
              <a:t>Available for all to use &amp; adapt</a:t>
            </a:r>
            <a:endParaRPr sz="2400">
              <a:solidFill>
                <a:srgbClr val="595959"/>
              </a:solidFill>
              <a:latin typeface="Source Sans Pro Black"/>
              <a:ea typeface="Source Sans Pro Black"/>
              <a:cs typeface="Source Sans Pro Black"/>
              <a:sym typeface="Source Sans Pro Black"/>
            </a:endParaRPr>
          </a:p>
        </p:txBody>
      </p:sp>
      <p:sp>
        <p:nvSpPr>
          <p:cNvPr id="629" name="Google Shape;629;p70"/>
          <p:cNvSpPr txBox="1"/>
          <p:nvPr/>
        </p:nvSpPr>
        <p:spPr>
          <a:xfrm>
            <a:off x="2413500" y="4723825"/>
            <a:ext cx="687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Available at:  https://www.coalition-s.org/resources/rights-retention-strategy/ </a:t>
            </a:r>
            <a:endParaRPr/>
          </a:p>
        </p:txBody>
      </p:sp>
      <p:pic>
        <p:nvPicPr>
          <p:cNvPr id="630" name="Google Shape;630;p70"/>
          <p:cNvPicPr preferRelativeResize="0"/>
          <p:nvPr/>
        </p:nvPicPr>
        <p:blipFill>
          <a:blip r:embed="rId3">
            <a:alphaModFix/>
          </a:blip>
          <a:stretch>
            <a:fillRect/>
          </a:stretch>
        </p:blipFill>
        <p:spPr>
          <a:xfrm>
            <a:off x="2413500" y="1272500"/>
            <a:ext cx="2378821" cy="3364549"/>
          </a:xfrm>
          <a:prstGeom prst="rect">
            <a:avLst/>
          </a:prstGeom>
          <a:noFill/>
          <a:ln w="9525" cap="flat" cmpd="sng">
            <a:solidFill>
              <a:schemeClr val="dk1"/>
            </a:solidFill>
            <a:prstDash val="solid"/>
            <a:round/>
            <a:headEnd type="none" w="sm" len="sm"/>
            <a:tailEnd type="none" w="sm" len="sm"/>
          </a:ln>
        </p:spPr>
      </p:pic>
      <p:pic>
        <p:nvPicPr>
          <p:cNvPr id="631" name="Google Shape;631;p70"/>
          <p:cNvPicPr preferRelativeResize="0"/>
          <p:nvPr/>
        </p:nvPicPr>
        <p:blipFill>
          <a:blip r:embed="rId4">
            <a:alphaModFix/>
          </a:blip>
          <a:stretch>
            <a:fillRect/>
          </a:stretch>
        </p:blipFill>
        <p:spPr>
          <a:xfrm>
            <a:off x="5773991" y="1089450"/>
            <a:ext cx="3008684" cy="1751150"/>
          </a:xfrm>
          <a:prstGeom prst="rect">
            <a:avLst/>
          </a:prstGeom>
          <a:noFill/>
          <a:ln w="9525" cap="flat" cmpd="sng">
            <a:solidFill>
              <a:schemeClr val="dk1"/>
            </a:solidFill>
            <a:prstDash val="solid"/>
            <a:round/>
            <a:headEnd type="none" w="sm" len="sm"/>
            <a:tailEnd type="none" w="sm" len="sm"/>
          </a:ln>
        </p:spPr>
      </p:pic>
      <p:pic>
        <p:nvPicPr>
          <p:cNvPr id="632" name="Google Shape;632;p70"/>
          <p:cNvPicPr preferRelativeResize="0"/>
          <p:nvPr/>
        </p:nvPicPr>
        <p:blipFill>
          <a:blip r:embed="rId5">
            <a:alphaModFix/>
          </a:blip>
          <a:stretch>
            <a:fillRect/>
          </a:stretch>
        </p:blipFill>
        <p:spPr>
          <a:xfrm>
            <a:off x="5037050" y="2927375"/>
            <a:ext cx="3039425" cy="1709675"/>
          </a:xfrm>
          <a:prstGeom prst="rect">
            <a:avLst/>
          </a:prstGeom>
          <a:noFill/>
          <a:ln w="9525" cap="flat" cmpd="sng">
            <a:solidFill>
              <a:schemeClr val="dk1"/>
            </a:solidFill>
            <a:prstDash val="solid"/>
            <a:round/>
            <a:headEnd type="none" w="sm" len="sm"/>
            <a:tailEnd type="none" w="sm" len="sm"/>
          </a:ln>
        </p:spPr>
      </p:pic>
      <p:pic>
        <p:nvPicPr>
          <p:cNvPr id="2" name="Google Shape;638;p71">
            <a:extLst>
              <a:ext uri="{FF2B5EF4-FFF2-40B4-BE49-F238E27FC236}">
                <a16:creationId xmlns:a16="http://schemas.microsoft.com/office/drawing/2014/main" id="{26334BFB-B529-D531-7AA3-E75A66F070FC}"/>
              </a:ext>
            </a:extLst>
          </p:cNvPr>
          <p:cNvPicPr preferRelativeResize="0"/>
          <p:nvPr/>
        </p:nvPicPr>
        <p:blipFill>
          <a:blip r:embed="rId6">
            <a:alphaModFix/>
          </a:blip>
          <a:stretch>
            <a:fillRect/>
          </a:stretch>
        </p:blipFill>
        <p:spPr>
          <a:xfrm rot="-5400000">
            <a:off x="-1837254" y="1837256"/>
            <a:ext cx="5144375" cy="14699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79433"/>
        </a:solidFill>
        <a:effectLst/>
      </p:bgPr>
    </p:bg>
    <p:spTree>
      <p:nvGrpSpPr>
        <p:cNvPr id="1" name="Shape 665"/>
        <p:cNvGrpSpPr/>
        <p:nvPr/>
      </p:nvGrpSpPr>
      <p:grpSpPr>
        <a:xfrm>
          <a:off x="0" y="0"/>
          <a:ext cx="0" cy="0"/>
          <a:chOff x="0" y="0"/>
          <a:chExt cx="0" cy="0"/>
        </a:xfrm>
      </p:grpSpPr>
      <p:pic>
        <p:nvPicPr>
          <p:cNvPr id="666" name="Google Shape;666;p74"/>
          <p:cNvPicPr preferRelativeResize="0"/>
          <p:nvPr/>
        </p:nvPicPr>
        <p:blipFill rotWithShape="1">
          <a:blip r:embed="rId3">
            <a:alphaModFix/>
          </a:blip>
          <a:srcRect/>
          <a:stretch/>
        </p:blipFill>
        <p:spPr>
          <a:xfrm>
            <a:off x="5543550" y="1486202"/>
            <a:ext cx="3600449" cy="3657298"/>
          </a:xfrm>
          <a:prstGeom prst="rect">
            <a:avLst/>
          </a:prstGeom>
          <a:noFill/>
          <a:ln>
            <a:noFill/>
          </a:ln>
        </p:spPr>
      </p:pic>
      <p:pic>
        <p:nvPicPr>
          <p:cNvPr id="667" name="Google Shape;667;p74"/>
          <p:cNvPicPr preferRelativeResize="0"/>
          <p:nvPr/>
        </p:nvPicPr>
        <p:blipFill rotWithShape="1">
          <a:blip r:embed="rId4">
            <a:alphaModFix/>
          </a:blip>
          <a:srcRect/>
          <a:stretch/>
        </p:blipFill>
        <p:spPr>
          <a:xfrm>
            <a:off x="114301" y="90976"/>
            <a:ext cx="4114798" cy="1977675"/>
          </a:xfrm>
          <a:prstGeom prst="rect">
            <a:avLst/>
          </a:prstGeom>
          <a:noFill/>
          <a:ln>
            <a:noFill/>
          </a:ln>
        </p:spPr>
      </p:pic>
      <p:sp>
        <p:nvSpPr>
          <p:cNvPr id="668" name="Google Shape;668;p74"/>
          <p:cNvSpPr txBox="1"/>
          <p:nvPr/>
        </p:nvSpPr>
        <p:spPr>
          <a:xfrm>
            <a:off x="653300" y="2190751"/>
            <a:ext cx="5143500" cy="1031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 sz="2600" b="1" dirty="0">
                <a:solidFill>
                  <a:schemeClr val="accent5"/>
                </a:solidFill>
                <a:latin typeface="Source Sans Pro"/>
                <a:ea typeface="Source Sans Pro"/>
                <a:cs typeface="Source Sans Pro"/>
                <a:sym typeface="Source Sans Pro"/>
              </a:rPr>
              <a:t>Part 6 </a:t>
            </a:r>
            <a:br>
              <a:rPr lang="en" sz="2600" b="1" dirty="0">
                <a:solidFill>
                  <a:schemeClr val="dk1"/>
                </a:solidFill>
                <a:latin typeface="Source Sans Pro"/>
                <a:ea typeface="Source Sans Pro"/>
                <a:cs typeface="Source Sans Pro"/>
                <a:sym typeface="Source Sans Pro"/>
              </a:rPr>
            </a:br>
            <a:r>
              <a:rPr lang="en" sz="2600" b="1" dirty="0">
                <a:solidFill>
                  <a:schemeClr val="dk1"/>
                </a:solidFill>
                <a:latin typeface="Source Sans Pro"/>
                <a:ea typeface="Source Sans Pro"/>
                <a:cs typeface="Source Sans Pro"/>
                <a:sym typeface="Source Sans Pro"/>
              </a:rPr>
              <a:t>Summary</a:t>
            </a:r>
            <a:br>
              <a:rPr lang="en" sz="1600" b="0" i="0" u="none" strike="noStrike" cap="none" dirty="0">
                <a:solidFill>
                  <a:schemeClr val="dk1"/>
                </a:solidFill>
                <a:latin typeface="Source Sans Pro"/>
                <a:ea typeface="Source Sans Pro"/>
                <a:cs typeface="Source Sans Pro"/>
                <a:sym typeface="Source Sans Pro"/>
              </a:rPr>
            </a:br>
            <a:endParaRPr sz="1500" b="1" i="0" u="none" strike="noStrike" cap="none" dirty="0">
              <a:solidFill>
                <a:schemeClr val="lt1"/>
              </a:solidFill>
              <a:latin typeface="Source Sans Pro"/>
              <a:ea typeface="Source Sans Pro"/>
              <a:cs typeface="Source Sans Pro"/>
              <a:sym typeface="Source Sans Pro"/>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p75"/>
          <p:cNvSpPr txBox="1"/>
          <p:nvPr/>
        </p:nvSpPr>
        <p:spPr>
          <a:xfrm>
            <a:off x="2635075" y="2094775"/>
            <a:ext cx="5691000" cy="1417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b="1">
                <a:solidFill>
                  <a:schemeClr val="dk1"/>
                </a:solidFill>
                <a:latin typeface="Source Sans Pro"/>
                <a:ea typeface="Source Sans Pro"/>
                <a:cs typeface="Source Sans Pro"/>
                <a:sym typeface="Source Sans Pro"/>
              </a:rPr>
              <a:t>2. RRS helps authors retain their rights</a:t>
            </a:r>
            <a:r>
              <a:rPr lang="en" sz="1800">
                <a:solidFill>
                  <a:schemeClr val="dk1"/>
                </a:solidFill>
                <a:latin typeface="Source Sans Pro"/>
                <a:ea typeface="Source Sans Pro"/>
                <a:cs typeface="Source Sans Pro"/>
                <a:sym typeface="Source Sans Pro"/>
              </a:rPr>
              <a:t>, whilst providing a tool to aid compliance with their funder agreement. An institutional RRS policy is even more powerful.</a:t>
            </a:r>
            <a:endParaRPr sz="1800">
              <a:latin typeface="Source Sans Pro"/>
              <a:ea typeface="Source Sans Pro"/>
              <a:cs typeface="Source Sans Pro"/>
              <a:sym typeface="Source Sans Pro"/>
            </a:endParaRPr>
          </a:p>
        </p:txBody>
      </p:sp>
      <p:pic>
        <p:nvPicPr>
          <p:cNvPr id="675" name="Google Shape;675;p75" descr="Diagram&#10;&#10;Description automatically generated"/>
          <p:cNvPicPr preferRelativeResize="0"/>
          <p:nvPr/>
        </p:nvPicPr>
        <p:blipFill rotWithShape="1">
          <a:blip r:embed="rId3">
            <a:alphaModFix/>
          </a:blip>
          <a:srcRect r="66863"/>
          <a:stretch/>
        </p:blipFill>
        <p:spPr>
          <a:xfrm>
            <a:off x="19708" y="-1561"/>
            <a:ext cx="2094844" cy="2504970"/>
          </a:xfrm>
          <a:prstGeom prst="rect">
            <a:avLst/>
          </a:prstGeom>
          <a:noFill/>
          <a:ln>
            <a:noFill/>
          </a:ln>
        </p:spPr>
      </p:pic>
      <p:pic>
        <p:nvPicPr>
          <p:cNvPr id="676" name="Google Shape;676;p75" descr="Diagram&#10;&#10;Description automatically generated"/>
          <p:cNvPicPr preferRelativeResize="0"/>
          <p:nvPr/>
        </p:nvPicPr>
        <p:blipFill rotWithShape="1">
          <a:blip r:embed="rId3">
            <a:alphaModFix/>
          </a:blip>
          <a:srcRect l="66001" r="1439"/>
          <a:stretch/>
        </p:blipFill>
        <p:spPr>
          <a:xfrm>
            <a:off x="1" y="2552453"/>
            <a:ext cx="2114552" cy="2573311"/>
          </a:xfrm>
          <a:prstGeom prst="rect">
            <a:avLst/>
          </a:prstGeom>
          <a:noFill/>
          <a:ln>
            <a:noFill/>
          </a:ln>
        </p:spPr>
      </p:pic>
      <p:sp>
        <p:nvSpPr>
          <p:cNvPr id="677" name="Google Shape;677;p75"/>
          <p:cNvSpPr txBox="1"/>
          <p:nvPr/>
        </p:nvSpPr>
        <p:spPr>
          <a:xfrm>
            <a:off x="2704675" y="139425"/>
            <a:ext cx="5791500" cy="4311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 sz="2800" dirty="0">
                <a:solidFill>
                  <a:srgbClr val="F47115"/>
                </a:solidFill>
                <a:latin typeface="Source Sans Pro Black"/>
                <a:ea typeface="Source Sans Pro Black"/>
                <a:cs typeface="Source Sans Pro Black"/>
                <a:sym typeface="Source Sans Pro Black"/>
              </a:rPr>
              <a:t>Summary</a:t>
            </a:r>
            <a:endParaRPr sz="2600" dirty="0">
              <a:solidFill>
                <a:srgbClr val="595959"/>
              </a:solidFill>
              <a:latin typeface="Source Sans Pro Black"/>
              <a:ea typeface="Source Sans Pro Black"/>
              <a:cs typeface="Source Sans Pro Black"/>
              <a:sym typeface="Source Sans Pro Black"/>
            </a:endParaRPr>
          </a:p>
        </p:txBody>
      </p:sp>
      <p:sp>
        <p:nvSpPr>
          <p:cNvPr id="678" name="Google Shape;678;p75"/>
          <p:cNvSpPr txBox="1"/>
          <p:nvPr/>
        </p:nvSpPr>
        <p:spPr>
          <a:xfrm>
            <a:off x="2635081" y="887775"/>
            <a:ext cx="5691000" cy="1098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b="1">
                <a:solidFill>
                  <a:schemeClr val="dk1"/>
                </a:solidFill>
                <a:latin typeface="Source Sans Pro"/>
                <a:ea typeface="Source Sans Pro"/>
                <a:cs typeface="Source Sans Pro"/>
                <a:sym typeface="Source Sans Pro"/>
              </a:rPr>
              <a:t>1. Article content belongs to the author </a:t>
            </a:r>
            <a:r>
              <a:rPr lang="en" sz="1800">
                <a:solidFill>
                  <a:schemeClr val="dk1"/>
                </a:solidFill>
                <a:latin typeface="Source Sans Pro"/>
                <a:ea typeface="Source Sans Pro"/>
                <a:cs typeface="Source Sans Pro"/>
                <a:sym typeface="Source Sans Pro"/>
              </a:rPr>
              <a:t>for them to use as they choose for the benefit of authors, institutions, society in general</a:t>
            </a:r>
            <a:endParaRPr sz="1800">
              <a:latin typeface="Source Sans Pro"/>
              <a:ea typeface="Source Sans Pro"/>
              <a:cs typeface="Source Sans Pro"/>
              <a:sym typeface="Source Sans Pro"/>
            </a:endParaRPr>
          </a:p>
        </p:txBody>
      </p:sp>
      <p:sp>
        <p:nvSpPr>
          <p:cNvPr id="679" name="Google Shape;679;p75"/>
          <p:cNvSpPr txBox="1"/>
          <p:nvPr/>
        </p:nvSpPr>
        <p:spPr>
          <a:xfrm>
            <a:off x="2635081" y="3509450"/>
            <a:ext cx="5691000" cy="1417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800" b="1">
                <a:solidFill>
                  <a:schemeClr val="dk1"/>
                </a:solidFill>
                <a:latin typeface="Source Sans Pro"/>
                <a:ea typeface="Source Sans Pro"/>
                <a:cs typeface="Source Sans Pro"/>
                <a:sym typeface="Source Sans Pro"/>
              </a:rPr>
              <a:t>3.</a:t>
            </a:r>
            <a:r>
              <a:rPr lang="en" sz="1800">
                <a:solidFill>
                  <a:schemeClr val="dk1"/>
                </a:solidFill>
                <a:latin typeface="Source Sans Pro"/>
                <a:ea typeface="Source Sans Pro"/>
                <a:cs typeface="Source Sans Pro"/>
                <a:sym typeface="Source Sans Pro"/>
              </a:rPr>
              <a:t> Whilst some publishers continue to deny authors their rights and grab them for themselves, </a:t>
            </a:r>
            <a:r>
              <a:rPr lang="en" sz="1800" b="1">
                <a:solidFill>
                  <a:schemeClr val="dk1"/>
                </a:solidFill>
                <a:latin typeface="Source Sans Pro"/>
                <a:ea typeface="Source Sans Pro"/>
                <a:cs typeface="Source Sans Pro"/>
                <a:sym typeface="Source Sans Pro"/>
              </a:rPr>
              <a:t>key stakeholders</a:t>
            </a:r>
            <a:r>
              <a:rPr lang="en" sz="1800">
                <a:solidFill>
                  <a:schemeClr val="dk1"/>
                </a:solidFill>
                <a:latin typeface="Source Sans Pro"/>
                <a:ea typeface="Source Sans Pro"/>
                <a:cs typeface="Source Sans Pro"/>
                <a:sym typeface="Source Sans Pro"/>
              </a:rPr>
              <a:t> </a:t>
            </a:r>
            <a:r>
              <a:rPr lang="en" sz="1800" b="1">
                <a:solidFill>
                  <a:schemeClr val="dk1"/>
                </a:solidFill>
                <a:latin typeface="Source Sans Pro"/>
                <a:ea typeface="Source Sans Pro"/>
                <a:cs typeface="Source Sans Pro"/>
                <a:sym typeface="Source Sans Pro"/>
              </a:rPr>
              <a:t>can correct this state of affairs</a:t>
            </a:r>
            <a:r>
              <a:rPr lang="en" sz="1800">
                <a:solidFill>
                  <a:schemeClr val="dk1"/>
                </a:solidFill>
                <a:latin typeface="Source Sans Pro"/>
                <a:ea typeface="Source Sans Pro"/>
                <a:cs typeface="Source Sans Pro"/>
                <a:sym typeface="Source Sans Pro"/>
              </a:rPr>
              <a:t>: funders: authors, institutions.</a:t>
            </a:r>
            <a:endParaRPr sz="1800">
              <a:latin typeface="Source Sans Pro"/>
              <a:ea typeface="Source Sans Pro"/>
              <a:cs typeface="Source Sans Pro"/>
              <a:sym typeface="Source Sans Pro"/>
            </a:endParaRPr>
          </a:p>
        </p:txBody>
      </p:sp>
      <p:pic>
        <p:nvPicPr>
          <p:cNvPr id="680" name="Google Shape;680;p75"/>
          <p:cNvPicPr preferRelativeResize="0"/>
          <p:nvPr/>
        </p:nvPicPr>
        <p:blipFill>
          <a:blip r:embed="rId4">
            <a:alphaModFix/>
          </a:blip>
          <a:stretch>
            <a:fillRect/>
          </a:stretch>
        </p:blipFill>
        <p:spPr>
          <a:xfrm>
            <a:off x="9850" y="0"/>
            <a:ext cx="2094850" cy="5897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4"/>
        <p:cNvGrpSpPr/>
        <p:nvPr/>
      </p:nvGrpSpPr>
      <p:grpSpPr>
        <a:xfrm>
          <a:off x="0" y="0"/>
          <a:ext cx="0" cy="0"/>
          <a:chOff x="0" y="0"/>
          <a:chExt cx="0" cy="0"/>
        </a:xfrm>
      </p:grpSpPr>
      <p:pic>
        <p:nvPicPr>
          <p:cNvPr id="685" name="Google Shape;685;p76"/>
          <p:cNvPicPr preferRelativeResize="0"/>
          <p:nvPr/>
        </p:nvPicPr>
        <p:blipFill rotWithShape="1">
          <a:blip r:embed="rId3">
            <a:alphaModFix/>
          </a:blip>
          <a:srcRect/>
          <a:stretch/>
        </p:blipFill>
        <p:spPr>
          <a:xfrm>
            <a:off x="457200" y="4655009"/>
            <a:ext cx="8229600" cy="28678"/>
          </a:xfrm>
          <a:prstGeom prst="rect">
            <a:avLst/>
          </a:prstGeom>
          <a:noFill/>
          <a:ln>
            <a:noFill/>
          </a:ln>
        </p:spPr>
      </p:pic>
      <p:sp>
        <p:nvSpPr>
          <p:cNvPr id="686" name="Google Shape;686;p76"/>
          <p:cNvSpPr txBox="1">
            <a:spLocks noGrp="1"/>
          </p:cNvSpPr>
          <p:nvPr>
            <p:ph type="dt" idx="10"/>
          </p:nvPr>
        </p:nvSpPr>
        <p:spPr>
          <a:xfrm>
            <a:off x="1693069" y="4767264"/>
            <a:ext cx="1314450" cy="273844"/>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May 2021</a:t>
            </a:r>
            <a:endParaRPr/>
          </a:p>
        </p:txBody>
      </p:sp>
      <p:sp>
        <p:nvSpPr>
          <p:cNvPr id="687" name="Google Shape;687;p76"/>
          <p:cNvSpPr txBox="1">
            <a:spLocks noGrp="1"/>
          </p:cNvSpPr>
          <p:nvPr>
            <p:ph type="ftr" idx="11"/>
          </p:nvPr>
        </p:nvSpPr>
        <p:spPr>
          <a:xfrm>
            <a:off x="2743200" y="4767263"/>
            <a:ext cx="3657600" cy="273844"/>
          </a:xfrm>
          <a:prstGeom prst="rect">
            <a:avLst/>
          </a:prstGeom>
          <a:noFill/>
          <a:ln>
            <a:noFill/>
          </a:ln>
        </p:spPr>
        <p:txBody>
          <a:bodyPr spcFirstLastPara="1" wrap="square" lIns="68575" tIns="34275" rIns="68575" bIns="34275" anchor="ctr" anchorCtr="0">
            <a:noAutofit/>
          </a:bodyPr>
          <a:lstStyle/>
          <a:p>
            <a:pPr marL="0" lvl="0" indent="0" algn="ctr" rtl="0">
              <a:lnSpc>
                <a:spcPct val="98727"/>
              </a:lnSpc>
              <a:spcBef>
                <a:spcPts val="0"/>
              </a:spcBef>
              <a:spcAft>
                <a:spcPts val="0"/>
              </a:spcAft>
              <a:buNone/>
            </a:pPr>
            <a:r>
              <a:rPr lang="en">
                <a:solidFill>
                  <a:srgbClr val="F47115"/>
                </a:solidFill>
              </a:rPr>
              <a:t>cOAlition S</a:t>
            </a:r>
            <a:endParaRPr/>
          </a:p>
        </p:txBody>
      </p:sp>
      <p:sp>
        <p:nvSpPr>
          <p:cNvPr id="688" name="Google Shape;688;p76"/>
          <p:cNvSpPr txBox="1">
            <a:spLocks noGrp="1"/>
          </p:cNvSpPr>
          <p:nvPr>
            <p:ph type="sldNum" idx="12"/>
          </p:nvPr>
        </p:nvSpPr>
        <p:spPr>
          <a:xfrm>
            <a:off x="7086600" y="4755107"/>
            <a:ext cx="16002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solidFill>
                  <a:srgbClr val="F47115"/>
                </a:solidFill>
              </a:rPr>
              <a:t>38</a:t>
            </a:fld>
            <a:endParaRPr>
              <a:solidFill>
                <a:srgbClr val="F47115"/>
              </a:solidFill>
            </a:endParaRPr>
          </a:p>
        </p:txBody>
      </p:sp>
      <p:sp>
        <p:nvSpPr>
          <p:cNvPr id="689" name="Google Shape;689;p76"/>
          <p:cNvSpPr txBox="1"/>
          <p:nvPr/>
        </p:nvSpPr>
        <p:spPr>
          <a:xfrm>
            <a:off x="2332288" y="110487"/>
            <a:ext cx="7169294" cy="450123"/>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 sz="2900">
                <a:solidFill>
                  <a:srgbClr val="F47115"/>
                </a:solidFill>
                <a:latin typeface="Source Sans Pro Black"/>
                <a:ea typeface="Source Sans Pro Black"/>
                <a:cs typeface="Source Sans Pro Black"/>
                <a:sym typeface="Source Sans Pro Black"/>
              </a:rPr>
              <a:t>Further information</a:t>
            </a:r>
            <a:endParaRPr sz="2900">
              <a:solidFill>
                <a:srgbClr val="595959"/>
              </a:solidFill>
              <a:latin typeface="Source Sans Pro Black"/>
              <a:ea typeface="Source Sans Pro Black"/>
              <a:cs typeface="Source Sans Pro Black"/>
              <a:sym typeface="Source Sans Pro Black"/>
            </a:endParaRPr>
          </a:p>
        </p:txBody>
      </p:sp>
      <p:sp>
        <p:nvSpPr>
          <p:cNvPr id="690" name="Google Shape;690;p76"/>
          <p:cNvSpPr/>
          <p:nvPr/>
        </p:nvSpPr>
        <p:spPr>
          <a:xfrm>
            <a:off x="2332288" y="841685"/>
            <a:ext cx="6792005" cy="3127779"/>
          </a:xfrm>
          <a:prstGeom prst="rect">
            <a:avLst/>
          </a:prstGeom>
          <a:noFill/>
          <a:ln>
            <a:noFill/>
          </a:ln>
        </p:spPr>
        <p:txBody>
          <a:bodyPr spcFirstLastPara="1" wrap="square" lIns="68575" tIns="34275" rIns="68575" bIns="34275" anchor="t" anchorCtr="0">
            <a:noAutofit/>
          </a:bodyPr>
          <a:lstStyle/>
          <a:p>
            <a:pPr marL="215900" marR="0" lvl="0" indent="-215900" algn="l" rtl="0">
              <a:spcBef>
                <a:spcPts val="0"/>
              </a:spcBef>
              <a:spcAft>
                <a:spcPts val="0"/>
              </a:spcAft>
              <a:buClr>
                <a:srgbClr val="000000"/>
              </a:buClr>
              <a:buSzPts val="1800"/>
              <a:buFont typeface="Source Sans Pro"/>
              <a:buChar char="•"/>
            </a:pPr>
            <a:r>
              <a:rPr lang="en" sz="1800">
                <a:solidFill>
                  <a:srgbClr val="000000"/>
                </a:solidFill>
                <a:latin typeface="Source Sans Pro"/>
                <a:ea typeface="Source Sans Pro"/>
                <a:cs typeface="Source Sans Pro"/>
                <a:sym typeface="Source Sans Pro"/>
              </a:rPr>
              <a:t>cOAlition S website - Rights Retention Strategy </a:t>
            </a:r>
            <a:br>
              <a:rPr lang="en" sz="1800">
                <a:solidFill>
                  <a:srgbClr val="000000"/>
                </a:solidFill>
                <a:latin typeface="Source Sans Pro"/>
                <a:ea typeface="Source Sans Pro"/>
                <a:cs typeface="Source Sans Pro"/>
                <a:sym typeface="Source Sans Pro"/>
              </a:rPr>
            </a:br>
            <a:r>
              <a:rPr lang="en" sz="1800" u="sng">
                <a:solidFill>
                  <a:schemeClr val="hlink"/>
                </a:solidFill>
                <a:latin typeface="Source Sans Pro"/>
                <a:ea typeface="Source Sans Pro"/>
                <a:cs typeface="Source Sans Pro"/>
                <a:sym typeface="Source Sans Pro"/>
                <a:hlinkClick r:id="rId4"/>
              </a:rPr>
              <a:t>https://www.coalition-s.org/rights-retention-strategy/</a:t>
            </a:r>
            <a:r>
              <a:rPr lang="en" sz="1800">
                <a:solidFill>
                  <a:srgbClr val="000000"/>
                </a:solidFill>
                <a:latin typeface="Source Sans Pro"/>
                <a:ea typeface="Source Sans Pro"/>
                <a:cs typeface="Source Sans Pro"/>
                <a:sym typeface="Source Sans Pro"/>
              </a:rPr>
              <a:t>	 </a:t>
            </a:r>
            <a:endParaRPr sz="1100"/>
          </a:p>
          <a:p>
            <a:pPr marL="215900" marR="0" lvl="0" indent="-190500" algn="l" rtl="0">
              <a:spcBef>
                <a:spcPts val="900"/>
              </a:spcBef>
              <a:spcAft>
                <a:spcPts val="0"/>
              </a:spcAft>
              <a:buClr>
                <a:schemeClr val="dk1"/>
              </a:buClr>
              <a:buSzPts val="400"/>
              <a:buFont typeface="Source Sans Pro"/>
              <a:buNone/>
            </a:pPr>
            <a:endParaRPr sz="400">
              <a:solidFill>
                <a:srgbClr val="000000"/>
              </a:solidFill>
              <a:latin typeface="Source Sans Pro"/>
              <a:ea typeface="Source Sans Pro"/>
              <a:cs typeface="Source Sans Pro"/>
              <a:sym typeface="Source Sans Pro"/>
            </a:endParaRPr>
          </a:p>
          <a:p>
            <a:pPr marL="215900" marR="0" lvl="0" indent="-215900" algn="l" rtl="0">
              <a:spcBef>
                <a:spcPts val="900"/>
              </a:spcBef>
              <a:spcAft>
                <a:spcPts val="0"/>
              </a:spcAft>
              <a:buClr>
                <a:srgbClr val="000000"/>
              </a:buClr>
              <a:buSzPts val="1800"/>
              <a:buFont typeface="Source Sans Pro"/>
              <a:buChar char="•"/>
            </a:pPr>
            <a:r>
              <a:rPr lang="en" sz="1800">
                <a:solidFill>
                  <a:srgbClr val="000000"/>
                </a:solidFill>
                <a:latin typeface="Source Sans Pro"/>
                <a:ea typeface="Source Sans Pro"/>
                <a:cs typeface="Source Sans Pro"/>
                <a:sym typeface="Source Sans Pro"/>
              </a:rPr>
              <a:t>Implementation roadmap for cOAlition S organisations </a:t>
            </a:r>
            <a:br>
              <a:rPr lang="en" sz="1800">
                <a:solidFill>
                  <a:srgbClr val="000000"/>
                </a:solidFill>
                <a:latin typeface="Source Sans Pro"/>
                <a:ea typeface="Source Sans Pro"/>
                <a:cs typeface="Source Sans Pro"/>
                <a:sym typeface="Source Sans Pro"/>
              </a:rPr>
            </a:br>
            <a:r>
              <a:rPr lang="en" sz="1800" u="sng">
                <a:solidFill>
                  <a:schemeClr val="hlink"/>
                </a:solidFill>
                <a:latin typeface="Source Sans Pro"/>
                <a:ea typeface="Source Sans Pro"/>
                <a:cs typeface="Source Sans Pro"/>
                <a:sym typeface="Source Sans Pro"/>
                <a:hlinkClick r:id="rId5"/>
              </a:rPr>
              <a:t>https://www.coalition-s.org/plan-s-funders-implementation/</a:t>
            </a:r>
            <a:r>
              <a:rPr lang="en" sz="1800">
                <a:solidFill>
                  <a:srgbClr val="000000"/>
                </a:solidFill>
                <a:latin typeface="Source Sans Pro"/>
                <a:ea typeface="Source Sans Pro"/>
                <a:cs typeface="Source Sans Pro"/>
                <a:sym typeface="Source Sans Pro"/>
              </a:rPr>
              <a:t>	</a:t>
            </a:r>
            <a:endParaRPr sz="1100"/>
          </a:p>
          <a:p>
            <a:pPr marL="215900" marR="0" lvl="0" indent="-190500" algn="l" rtl="0">
              <a:spcBef>
                <a:spcPts val="900"/>
              </a:spcBef>
              <a:spcAft>
                <a:spcPts val="0"/>
              </a:spcAft>
              <a:buClr>
                <a:schemeClr val="dk1"/>
              </a:buClr>
              <a:buSzPts val="300"/>
              <a:buFont typeface="Source Sans Pro"/>
              <a:buNone/>
            </a:pPr>
            <a:endParaRPr sz="300">
              <a:solidFill>
                <a:srgbClr val="000000"/>
              </a:solidFill>
              <a:latin typeface="Source Sans Pro"/>
              <a:ea typeface="Source Sans Pro"/>
              <a:cs typeface="Source Sans Pro"/>
              <a:sym typeface="Source Sans Pro"/>
            </a:endParaRPr>
          </a:p>
          <a:p>
            <a:pPr marL="215900" marR="0" lvl="0" indent="-215900" algn="l" rtl="0">
              <a:spcBef>
                <a:spcPts val="900"/>
              </a:spcBef>
              <a:spcAft>
                <a:spcPts val="0"/>
              </a:spcAft>
              <a:buClr>
                <a:srgbClr val="000000"/>
              </a:buClr>
              <a:buSzPts val="1800"/>
              <a:buFont typeface="Source Sans Pro"/>
              <a:buChar char="•"/>
            </a:pPr>
            <a:r>
              <a:rPr lang="en" sz="1800">
                <a:solidFill>
                  <a:srgbClr val="000000"/>
                </a:solidFill>
                <a:latin typeface="Source Sans Pro"/>
                <a:ea typeface="Source Sans Pro"/>
                <a:cs typeface="Source Sans Pro"/>
                <a:sym typeface="Source Sans Pro"/>
              </a:rPr>
              <a:t>Journal Checker Tool: </a:t>
            </a:r>
            <a:r>
              <a:rPr lang="en" sz="1800" u="sng">
                <a:solidFill>
                  <a:schemeClr val="hlink"/>
                </a:solidFill>
                <a:latin typeface="Source Sans Pro"/>
                <a:ea typeface="Source Sans Pro"/>
                <a:cs typeface="Source Sans Pro"/>
                <a:sym typeface="Source Sans Pro"/>
                <a:hlinkClick r:id="rId6"/>
              </a:rPr>
              <a:t>https://journalcheckertool.org/</a:t>
            </a:r>
            <a:endParaRPr sz="1800">
              <a:solidFill>
                <a:srgbClr val="000000"/>
              </a:solidFill>
              <a:latin typeface="Source Sans Pro"/>
              <a:ea typeface="Source Sans Pro"/>
              <a:cs typeface="Source Sans Pro"/>
              <a:sym typeface="Source Sans Pro"/>
            </a:endParaRPr>
          </a:p>
          <a:p>
            <a:pPr marL="0" marR="0" lvl="0" indent="0" algn="l" rtl="0">
              <a:spcBef>
                <a:spcPts val="900"/>
              </a:spcBef>
              <a:spcAft>
                <a:spcPts val="0"/>
              </a:spcAft>
              <a:buNone/>
            </a:pPr>
            <a:endParaRPr sz="200">
              <a:solidFill>
                <a:srgbClr val="000000"/>
              </a:solidFill>
              <a:latin typeface="Source Sans Pro"/>
              <a:ea typeface="Source Sans Pro"/>
              <a:cs typeface="Source Sans Pro"/>
              <a:sym typeface="Source Sans Pro"/>
            </a:endParaRPr>
          </a:p>
          <a:p>
            <a:pPr marL="215900" marR="0" lvl="0" indent="-215900" algn="l" rtl="0">
              <a:spcBef>
                <a:spcPts val="900"/>
              </a:spcBef>
              <a:spcAft>
                <a:spcPts val="0"/>
              </a:spcAft>
              <a:buClr>
                <a:srgbClr val="000000"/>
              </a:buClr>
              <a:buSzPts val="1800"/>
              <a:buFont typeface="Source Sans Pro"/>
              <a:buChar char="•"/>
            </a:pPr>
            <a:r>
              <a:rPr lang="en" sz="1800">
                <a:solidFill>
                  <a:srgbClr val="000000"/>
                </a:solidFill>
                <a:latin typeface="Source Sans Pro"/>
                <a:ea typeface="Source Sans Pro"/>
                <a:cs typeface="Source Sans Pro"/>
                <a:sym typeface="Source Sans Pro"/>
              </a:rPr>
              <a:t>Creative Commons licences: </a:t>
            </a:r>
            <a:r>
              <a:rPr lang="en" sz="1800" u="sng">
                <a:solidFill>
                  <a:schemeClr val="hlink"/>
                </a:solidFill>
                <a:latin typeface="Source Sans Pro"/>
                <a:ea typeface="Source Sans Pro"/>
                <a:cs typeface="Source Sans Pro"/>
                <a:sym typeface="Source Sans Pro"/>
                <a:hlinkClick r:id="rId7"/>
              </a:rPr>
              <a:t>https://creativecommons.org/</a:t>
            </a:r>
            <a:endParaRPr sz="1800">
              <a:solidFill>
                <a:srgbClr val="000000"/>
              </a:solidFill>
              <a:latin typeface="Source Sans Pro"/>
              <a:ea typeface="Source Sans Pro"/>
              <a:cs typeface="Source Sans Pro"/>
              <a:sym typeface="Source Sans Pro"/>
            </a:endParaRPr>
          </a:p>
          <a:p>
            <a:pPr marL="0" marR="0" lvl="0" indent="0" algn="l" rtl="0">
              <a:spcBef>
                <a:spcPts val="900"/>
              </a:spcBef>
              <a:spcAft>
                <a:spcPts val="0"/>
              </a:spcAft>
              <a:buNone/>
            </a:pPr>
            <a:endParaRPr sz="500">
              <a:solidFill>
                <a:srgbClr val="000000"/>
              </a:solidFill>
              <a:latin typeface="Source Sans Pro"/>
              <a:ea typeface="Source Sans Pro"/>
              <a:cs typeface="Source Sans Pro"/>
              <a:sym typeface="Source Sans Pro"/>
            </a:endParaRPr>
          </a:p>
          <a:p>
            <a:pPr marL="215900" marR="0" lvl="0" indent="-215900" algn="l" rtl="0">
              <a:spcBef>
                <a:spcPts val="900"/>
              </a:spcBef>
              <a:spcAft>
                <a:spcPts val="0"/>
              </a:spcAft>
              <a:buClr>
                <a:srgbClr val="000000"/>
              </a:buClr>
              <a:buSzPts val="1800"/>
              <a:buFont typeface="Source Sans Pro"/>
              <a:buChar char="•"/>
            </a:pPr>
            <a:r>
              <a:rPr lang="en" sz="1800">
                <a:solidFill>
                  <a:srgbClr val="000000"/>
                </a:solidFill>
                <a:latin typeface="Source Sans Pro"/>
                <a:ea typeface="Source Sans Pro"/>
                <a:cs typeface="Source Sans Pro"/>
                <a:sym typeface="Source Sans Pro"/>
              </a:rPr>
              <a:t>email: </a:t>
            </a:r>
            <a:r>
              <a:rPr lang="en" sz="1800" u="sng">
                <a:solidFill>
                  <a:schemeClr val="hlink"/>
                </a:solidFill>
                <a:latin typeface="Source Sans Pro"/>
                <a:ea typeface="Source Sans Pro"/>
                <a:cs typeface="Source Sans Pro"/>
                <a:sym typeface="Source Sans Pro"/>
                <a:hlinkClick r:id="rId8"/>
              </a:rPr>
              <a:t>info@coalition-s.org</a:t>
            </a:r>
            <a:r>
              <a:rPr lang="en" sz="1800">
                <a:solidFill>
                  <a:srgbClr val="000000"/>
                </a:solidFill>
                <a:latin typeface="Source Sans Pro"/>
                <a:ea typeface="Source Sans Pro"/>
                <a:cs typeface="Source Sans Pro"/>
                <a:sym typeface="Source Sans Pro"/>
              </a:rPr>
              <a:t>	</a:t>
            </a:r>
            <a:endParaRPr sz="1100"/>
          </a:p>
        </p:txBody>
      </p:sp>
      <p:pic>
        <p:nvPicPr>
          <p:cNvPr id="691" name="Google Shape;691;p76"/>
          <p:cNvPicPr preferRelativeResize="0"/>
          <p:nvPr/>
        </p:nvPicPr>
        <p:blipFill rotWithShape="1">
          <a:blip r:embed="rId9">
            <a:alphaModFix/>
          </a:blip>
          <a:srcRect/>
          <a:stretch/>
        </p:blipFill>
        <p:spPr>
          <a:xfrm>
            <a:off x="2550239" y="4139889"/>
            <a:ext cx="5690935" cy="443700"/>
          </a:xfrm>
          <a:prstGeom prst="rect">
            <a:avLst/>
          </a:prstGeom>
          <a:noFill/>
          <a:ln>
            <a:noFill/>
          </a:ln>
        </p:spPr>
      </p:pic>
      <p:pic>
        <p:nvPicPr>
          <p:cNvPr id="692" name="Google Shape;692;p76"/>
          <p:cNvPicPr preferRelativeResize="0"/>
          <p:nvPr/>
        </p:nvPicPr>
        <p:blipFill rotWithShape="1">
          <a:blip r:embed="rId10">
            <a:alphaModFix amt="85000"/>
          </a:blip>
          <a:srcRect/>
          <a:stretch/>
        </p:blipFill>
        <p:spPr>
          <a:xfrm rot="10800000">
            <a:off x="0" y="9023"/>
            <a:ext cx="2187184" cy="514350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79433"/>
        </a:solidFill>
        <a:effectLst/>
      </p:bgPr>
    </p:bg>
    <p:spTree>
      <p:nvGrpSpPr>
        <p:cNvPr id="1" name="Shape 696"/>
        <p:cNvGrpSpPr/>
        <p:nvPr/>
      </p:nvGrpSpPr>
      <p:grpSpPr>
        <a:xfrm>
          <a:off x="0" y="0"/>
          <a:ext cx="0" cy="0"/>
          <a:chOff x="0" y="0"/>
          <a:chExt cx="0" cy="0"/>
        </a:xfrm>
      </p:grpSpPr>
      <p:pic>
        <p:nvPicPr>
          <p:cNvPr id="697" name="Google Shape;697;p77"/>
          <p:cNvPicPr preferRelativeResize="0"/>
          <p:nvPr/>
        </p:nvPicPr>
        <p:blipFill rotWithShape="1">
          <a:blip r:embed="rId3">
            <a:alphaModFix amt="10999"/>
          </a:blip>
          <a:srcRect/>
          <a:stretch/>
        </p:blipFill>
        <p:spPr>
          <a:xfrm>
            <a:off x="0" y="-21431"/>
            <a:ext cx="9144000" cy="5199306"/>
          </a:xfrm>
          <a:prstGeom prst="rect">
            <a:avLst/>
          </a:prstGeom>
          <a:noFill/>
          <a:ln>
            <a:noFill/>
          </a:ln>
        </p:spPr>
      </p:pic>
      <p:sp>
        <p:nvSpPr>
          <p:cNvPr id="698" name="Google Shape;698;p77"/>
          <p:cNvSpPr txBox="1"/>
          <p:nvPr/>
        </p:nvSpPr>
        <p:spPr>
          <a:xfrm>
            <a:off x="1691216" y="745005"/>
            <a:ext cx="5732859" cy="656478"/>
          </a:xfrm>
          <a:prstGeom prst="rect">
            <a:avLst/>
          </a:prstGeom>
          <a:noFill/>
          <a:ln>
            <a:noFill/>
          </a:ln>
        </p:spPr>
        <p:txBody>
          <a:bodyPr spcFirstLastPara="1" wrap="square" lIns="0" tIns="0" rIns="0" bIns="0" anchor="t" anchorCtr="0">
            <a:spAutoFit/>
          </a:bodyPr>
          <a:lstStyle/>
          <a:p>
            <a:pPr marL="0" marR="0" lvl="0" indent="0" algn="l" rtl="0">
              <a:lnSpc>
                <a:spcPct val="134166"/>
              </a:lnSpc>
              <a:spcBef>
                <a:spcPts val="0"/>
              </a:spcBef>
              <a:spcAft>
                <a:spcPts val="0"/>
              </a:spcAft>
              <a:buNone/>
            </a:pPr>
            <a:r>
              <a:rPr lang="en" sz="4100" dirty="0">
                <a:solidFill>
                  <a:srgbClr val="F47115"/>
                </a:solidFill>
                <a:latin typeface="Open Sans"/>
                <a:ea typeface="Open Sans"/>
                <a:cs typeface="Open Sans"/>
                <a:sym typeface="Open Sans"/>
              </a:rPr>
              <a:t>Questions &amp; Discussion</a:t>
            </a:r>
            <a:endParaRPr sz="1100" dirty="0"/>
          </a:p>
        </p:txBody>
      </p:sp>
      <p:sp>
        <p:nvSpPr>
          <p:cNvPr id="699" name="Google Shape;699;p77"/>
          <p:cNvSpPr txBox="1"/>
          <p:nvPr/>
        </p:nvSpPr>
        <p:spPr>
          <a:xfrm>
            <a:off x="2112312" y="3290499"/>
            <a:ext cx="1831038" cy="1107996"/>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en" sz="1400">
                <a:solidFill>
                  <a:schemeClr val="lt1"/>
                </a:solidFill>
                <a:latin typeface="Open Sans"/>
                <a:ea typeface="Open Sans"/>
                <a:cs typeface="Open Sans"/>
                <a:sym typeface="Open Sans"/>
              </a:rPr>
              <a:t>www.coalition-s.org </a:t>
            </a:r>
            <a:endParaRPr sz="1100"/>
          </a:p>
          <a:p>
            <a:pPr marL="0" marR="0" lvl="0" indent="0" algn="l" rtl="0">
              <a:spcBef>
                <a:spcPts val="0"/>
              </a:spcBef>
              <a:spcAft>
                <a:spcPts val="0"/>
              </a:spcAft>
              <a:buNone/>
            </a:pPr>
            <a:endParaRPr sz="1400">
              <a:solidFill>
                <a:schemeClr val="lt1"/>
              </a:solidFill>
              <a:latin typeface="Open Sans"/>
              <a:ea typeface="Open Sans"/>
              <a:cs typeface="Open Sans"/>
              <a:sym typeface="Open Sans"/>
            </a:endParaRPr>
          </a:p>
          <a:p>
            <a:pPr marL="0" marR="0" lvl="0" indent="0" algn="l" rtl="0">
              <a:spcBef>
                <a:spcPts val="0"/>
              </a:spcBef>
              <a:spcAft>
                <a:spcPts val="0"/>
              </a:spcAft>
              <a:buNone/>
            </a:pPr>
            <a:r>
              <a:rPr lang="en" sz="1400">
                <a:solidFill>
                  <a:schemeClr val="lt1"/>
                </a:solidFill>
                <a:latin typeface="Open Sans"/>
                <a:ea typeface="Open Sans"/>
                <a:cs typeface="Open Sans"/>
                <a:sym typeface="Open Sans"/>
              </a:rPr>
              <a:t>info@coalition-s.org</a:t>
            </a:r>
            <a:endParaRPr sz="1100"/>
          </a:p>
          <a:p>
            <a:pPr marL="0" marR="0" lvl="0" indent="0" algn="l" rtl="0">
              <a:spcBef>
                <a:spcPts val="0"/>
              </a:spcBef>
              <a:spcAft>
                <a:spcPts val="0"/>
              </a:spcAft>
              <a:buNone/>
            </a:pPr>
            <a:endParaRPr sz="1400">
              <a:solidFill>
                <a:schemeClr val="lt1"/>
              </a:solidFill>
              <a:latin typeface="Open Sans"/>
              <a:ea typeface="Open Sans"/>
              <a:cs typeface="Open Sans"/>
              <a:sym typeface="Open Sans"/>
            </a:endParaRPr>
          </a:p>
          <a:p>
            <a:pPr marL="0" marR="0" lvl="0" indent="0" algn="l" rtl="0">
              <a:spcBef>
                <a:spcPts val="0"/>
              </a:spcBef>
              <a:spcAft>
                <a:spcPts val="0"/>
              </a:spcAft>
              <a:buNone/>
            </a:pPr>
            <a:r>
              <a:rPr lang="en" sz="1400">
                <a:solidFill>
                  <a:schemeClr val="lt1"/>
                </a:solidFill>
                <a:latin typeface="Open Sans"/>
                <a:ea typeface="Open Sans"/>
                <a:cs typeface="Open Sans"/>
                <a:sym typeface="Open Sans"/>
              </a:rPr>
              <a:t>@cOAlitions_OA</a:t>
            </a:r>
            <a:endParaRPr sz="1100"/>
          </a:p>
        </p:txBody>
      </p:sp>
      <p:pic>
        <p:nvPicPr>
          <p:cNvPr id="700" name="Google Shape;700;p77" descr="Logo twitter twitter logo icon - Popular Social Media Flat"/>
          <p:cNvPicPr preferRelativeResize="0"/>
          <p:nvPr/>
        </p:nvPicPr>
        <p:blipFill rotWithShape="1">
          <a:blip r:embed="rId4">
            <a:alphaModFix/>
          </a:blip>
          <a:srcRect/>
          <a:stretch/>
        </p:blipFill>
        <p:spPr>
          <a:xfrm>
            <a:off x="1647968" y="3988941"/>
            <a:ext cx="457200" cy="457200"/>
          </a:xfrm>
          <a:prstGeom prst="rect">
            <a:avLst/>
          </a:prstGeom>
          <a:noFill/>
          <a:ln>
            <a:noFill/>
          </a:ln>
        </p:spPr>
      </p:pic>
      <p:pic>
        <p:nvPicPr>
          <p:cNvPr id="701" name="Google Shape;701;p77" descr="Email"/>
          <p:cNvPicPr preferRelativeResize="0"/>
          <p:nvPr/>
        </p:nvPicPr>
        <p:blipFill rotWithShape="1">
          <a:blip r:embed="rId5">
            <a:alphaModFix/>
          </a:blip>
          <a:srcRect/>
          <a:stretch/>
        </p:blipFill>
        <p:spPr>
          <a:xfrm>
            <a:off x="1698360" y="3632576"/>
            <a:ext cx="300560" cy="300560"/>
          </a:xfrm>
          <a:prstGeom prst="rect">
            <a:avLst/>
          </a:prstGeom>
          <a:noFill/>
          <a:ln>
            <a:noFill/>
          </a:ln>
        </p:spPr>
      </p:pic>
      <p:pic>
        <p:nvPicPr>
          <p:cNvPr id="702" name="Google Shape;702;p77" descr="Internet"/>
          <p:cNvPicPr preferRelativeResize="0"/>
          <p:nvPr/>
        </p:nvPicPr>
        <p:blipFill rotWithShape="1">
          <a:blip r:embed="rId6">
            <a:alphaModFix/>
          </a:blip>
          <a:srcRect/>
          <a:stretch/>
        </p:blipFill>
        <p:spPr>
          <a:xfrm>
            <a:off x="1698360" y="3276212"/>
            <a:ext cx="300560" cy="30056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9433">
            <a:alpha val="0"/>
          </a:srgbClr>
        </a:solidFill>
        <a:effectLst/>
      </p:bgPr>
    </p:bg>
    <p:spTree>
      <p:nvGrpSpPr>
        <p:cNvPr id="1" name="Shape 107"/>
        <p:cNvGrpSpPr/>
        <p:nvPr/>
      </p:nvGrpSpPr>
      <p:grpSpPr>
        <a:xfrm>
          <a:off x="0" y="0"/>
          <a:ext cx="0" cy="0"/>
          <a:chOff x="0" y="0"/>
          <a:chExt cx="0" cy="0"/>
        </a:xfrm>
      </p:grpSpPr>
      <p:pic>
        <p:nvPicPr>
          <p:cNvPr id="108" name="Google Shape;108;p21"/>
          <p:cNvPicPr preferRelativeResize="0"/>
          <p:nvPr/>
        </p:nvPicPr>
        <p:blipFill rotWithShape="1">
          <a:blip r:embed="rId3">
            <a:alphaModFix/>
          </a:blip>
          <a:srcRect/>
          <a:stretch/>
        </p:blipFill>
        <p:spPr>
          <a:xfrm>
            <a:off x="457200" y="4655009"/>
            <a:ext cx="8229599" cy="28678"/>
          </a:xfrm>
          <a:prstGeom prst="rect">
            <a:avLst/>
          </a:prstGeom>
          <a:noFill/>
          <a:ln>
            <a:noFill/>
          </a:ln>
        </p:spPr>
      </p:pic>
      <p:sp>
        <p:nvSpPr>
          <p:cNvPr id="109" name="Google Shape;109;p21"/>
          <p:cNvSpPr txBox="1">
            <a:spLocks noGrp="1"/>
          </p:cNvSpPr>
          <p:nvPr>
            <p:ph type="dt" idx="10"/>
          </p:nvPr>
        </p:nvSpPr>
        <p:spPr>
          <a:xfrm>
            <a:off x="1693069" y="4767264"/>
            <a:ext cx="1314600" cy="273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May 2021</a:t>
            </a:r>
            <a:endParaRPr/>
          </a:p>
        </p:txBody>
      </p:sp>
      <p:sp>
        <p:nvSpPr>
          <p:cNvPr id="110" name="Google Shape;110;p21"/>
          <p:cNvSpPr txBox="1">
            <a:spLocks noGrp="1"/>
          </p:cNvSpPr>
          <p:nvPr>
            <p:ph type="ftr" idx="11"/>
          </p:nvPr>
        </p:nvSpPr>
        <p:spPr>
          <a:xfrm>
            <a:off x="2743200" y="4767263"/>
            <a:ext cx="3657600" cy="273900"/>
          </a:xfrm>
          <a:prstGeom prst="rect">
            <a:avLst/>
          </a:prstGeom>
          <a:noFill/>
          <a:ln>
            <a:noFill/>
          </a:ln>
        </p:spPr>
        <p:txBody>
          <a:bodyPr spcFirstLastPara="1" wrap="square" lIns="68575" tIns="34275" rIns="68575" bIns="34275" anchor="ctr" anchorCtr="0">
            <a:noAutofit/>
          </a:bodyPr>
          <a:lstStyle/>
          <a:p>
            <a:pPr marL="0" lvl="0" indent="0" algn="ctr" rtl="0">
              <a:lnSpc>
                <a:spcPct val="98727"/>
              </a:lnSpc>
              <a:spcBef>
                <a:spcPts val="0"/>
              </a:spcBef>
              <a:spcAft>
                <a:spcPts val="0"/>
              </a:spcAft>
              <a:buNone/>
            </a:pPr>
            <a:r>
              <a:rPr lang="en">
                <a:solidFill>
                  <a:srgbClr val="F47115"/>
                </a:solidFill>
              </a:rPr>
              <a:t>cOAlition S</a:t>
            </a:r>
            <a:endParaRPr/>
          </a:p>
        </p:txBody>
      </p:sp>
      <p:sp>
        <p:nvSpPr>
          <p:cNvPr id="111" name="Google Shape;111;p21"/>
          <p:cNvSpPr txBox="1">
            <a:spLocks noGrp="1"/>
          </p:cNvSpPr>
          <p:nvPr>
            <p:ph type="sldNum" idx="12"/>
          </p:nvPr>
        </p:nvSpPr>
        <p:spPr>
          <a:xfrm>
            <a:off x="7086600" y="4755107"/>
            <a:ext cx="16002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solidFill>
                  <a:srgbClr val="F47115"/>
                </a:solidFill>
              </a:rPr>
              <a:t>4</a:t>
            </a:fld>
            <a:endParaRPr>
              <a:solidFill>
                <a:srgbClr val="F47115"/>
              </a:solidFill>
            </a:endParaRPr>
          </a:p>
        </p:txBody>
      </p:sp>
      <p:sp>
        <p:nvSpPr>
          <p:cNvPr id="112" name="Google Shape;112;p21"/>
          <p:cNvSpPr txBox="1"/>
          <p:nvPr/>
        </p:nvSpPr>
        <p:spPr>
          <a:xfrm>
            <a:off x="1949099" y="198350"/>
            <a:ext cx="3721500" cy="446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 sz="2900">
                <a:solidFill>
                  <a:srgbClr val="F47115"/>
                </a:solidFill>
                <a:latin typeface="Source Sans Pro Black"/>
                <a:ea typeface="Source Sans Pro Black"/>
                <a:cs typeface="Source Sans Pro Black"/>
                <a:sym typeface="Source Sans Pro Black"/>
              </a:rPr>
              <a:t>Plan S</a:t>
            </a:r>
            <a:endParaRPr sz="2900">
              <a:solidFill>
                <a:srgbClr val="595959"/>
              </a:solidFill>
              <a:latin typeface="Source Sans Pro Black"/>
              <a:ea typeface="Source Sans Pro Black"/>
              <a:cs typeface="Source Sans Pro Black"/>
              <a:sym typeface="Source Sans Pro Black"/>
            </a:endParaRPr>
          </a:p>
        </p:txBody>
      </p:sp>
      <p:sp>
        <p:nvSpPr>
          <p:cNvPr id="113" name="Google Shape;113;p21"/>
          <p:cNvSpPr txBox="1"/>
          <p:nvPr/>
        </p:nvSpPr>
        <p:spPr>
          <a:xfrm>
            <a:off x="1949100" y="711275"/>
            <a:ext cx="3921861" cy="3939540"/>
          </a:xfrm>
          <a:prstGeom prst="rect">
            <a:avLst/>
          </a:prstGeom>
          <a:noFill/>
          <a:ln>
            <a:noFill/>
          </a:ln>
        </p:spPr>
        <p:txBody>
          <a:bodyPr spcFirstLastPara="1" wrap="square" lIns="0" tIns="0" rIns="0" bIns="0" anchor="t" anchorCtr="0">
            <a:spAutoFit/>
          </a:bodyPr>
          <a:lstStyle/>
          <a:p>
            <a:pPr marL="215900" marR="0" lvl="0" indent="-241300" algn="l" rtl="0">
              <a:lnSpc>
                <a:spcPct val="100000"/>
              </a:lnSpc>
              <a:spcBef>
                <a:spcPts val="0"/>
              </a:spcBef>
              <a:spcAft>
                <a:spcPts val="0"/>
              </a:spcAft>
              <a:buClr>
                <a:srgbClr val="000000"/>
              </a:buClr>
              <a:buSzPts val="2000"/>
              <a:buFont typeface="Source Sans Pro"/>
              <a:buChar char="•"/>
            </a:pPr>
            <a:r>
              <a:rPr lang="en" sz="2000" dirty="0">
                <a:latin typeface="Source Sans Pro"/>
                <a:ea typeface="Source Sans Pro"/>
                <a:cs typeface="Source Sans Pro"/>
                <a:sym typeface="Source Sans Pro"/>
              </a:rPr>
              <a:t>Plan S itself is not a policy</a:t>
            </a:r>
            <a:endParaRPr sz="2000" dirty="0">
              <a:latin typeface="Source Sans Pro"/>
              <a:ea typeface="Source Sans Pro"/>
              <a:cs typeface="Source Sans Pro"/>
              <a:sym typeface="Source Sans Pro"/>
            </a:endParaRPr>
          </a:p>
          <a:p>
            <a:pPr marL="0" marR="0" lvl="0" indent="0" algn="l" rtl="0">
              <a:lnSpc>
                <a:spcPct val="100000"/>
              </a:lnSpc>
              <a:spcBef>
                <a:spcPts val="0"/>
              </a:spcBef>
              <a:spcAft>
                <a:spcPts val="0"/>
              </a:spcAft>
              <a:buNone/>
            </a:pPr>
            <a:endParaRPr sz="2000" dirty="0">
              <a:latin typeface="Source Sans Pro"/>
              <a:ea typeface="Source Sans Pro"/>
              <a:cs typeface="Source Sans Pro"/>
              <a:sym typeface="Source Sans Pro"/>
            </a:endParaRPr>
          </a:p>
          <a:p>
            <a:pPr marL="215900" marR="0" lvl="0" indent="-241300" algn="l" rtl="0">
              <a:lnSpc>
                <a:spcPct val="100000"/>
              </a:lnSpc>
              <a:spcBef>
                <a:spcPts val="0"/>
              </a:spcBef>
              <a:spcAft>
                <a:spcPts val="0"/>
              </a:spcAft>
              <a:buClr>
                <a:srgbClr val="000000"/>
              </a:buClr>
              <a:buSzPts val="2000"/>
              <a:buFont typeface="Source Sans Pro"/>
              <a:buChar char="•"/>
            </a:pPr>
            <a:r>
              <a:rPr lang="en" sz="2000" dirty="0">
                <a:latin typeface="Source Sans Pro"/>
                <a:ea typeface="Source Sans Pro"/>
                <a:cs typeface="Source Sans Pro"/>
                <a:sym typeface="Source Sans Pro"/>
              </a:rPr>
              <a:t>Plan S is a set of 10 principles + guidance on implementation</a:t>
            </a:r>
            <a:endParaRPr sz="2000" dirty="0">
              <a:latin typeface="Source Sans Pro"/>
              <a:ea typeface="Source Sans Pro"/>
              <a:cs typeface="Source Sans Pro"/>
              <a:sym typeface="Source Sans Pro"/>
            </a:endParaRPr>
          </a:p>
          <a:p>
            <a:pPr marL="457200" lvl="0" indent="0" algn="l" rtl="0">
              <a:spcBef>
                <a:spcPts val="0"/>
              </a:spcBef>
              <a:spcAft>
                <a:spcPts val="0"/>
              </a:spcAft>
              <a:buNone/>
            </a:pPr>
            <a:endParaRPr sz="2000" dirty="0">
              <a:latin typeface="Source Sans Pro"/>
              <a:ea typeface="Source Sans Pro"/>
              <a:cs typeface="Source Sans Pro"/>
              <a:sym typeface="Source Sans Pro"/>
            </a:endParaRPr>
          </a:p>
          <a:p>
            <a:pPr marL="215900" marR="0" lvl="0" indent="-241300" algn="l" rtl="0">
              <a:lnSpc>
                <a:spcPct val="100000"/>
              </a:lnSpc>
              <a:spcBef>
                <a:spcPts val="0"/>
              </a:spcBef>
              <a:spcAft>
                <a:spcPts val="0"/>
              </a:spcAft>
              <a:buClr>
                <a:srgbClr val="000000"/>
              </a:buClr>
              <a:buSzPts val="2000"/>
              <a:buFont typeface="Source Sans Pro"/>
              <a:buChar char="•"/>
            </a:pPr>
            <a:r>
              <a:rPr lang="en" sz="2000" dirty="0">
                <a:latin typeface="Source Sans Pro"/>
                <a:ea typeface="Source Sans Pro"/>
                <a:cs typeface="Source Sans Pro"/>
                <a:sym typeface="Source Sans Pro"/>
              </a:rPr>
              <a:t>cOAlition S Funders have agreed to implement the 10 principles of Plan S in a coordinated way and align their policies with the principles</a:t>
            </a:r>
            <a:endParaRPr sz="2000" dirty="0">
              <a:latin typeface="Source Sans Pro"/>
              <a:ea typeface="Source Sans Pro"/>
              <a:cs typeface="Source Sans Pro"/>
              <a:sym typeface="Source Sans Pro"/>
            </a:endParaRPr>
          </a:p>
          <a:p>
            <a:pPr marL="457200" marR="0" lvl="0" indent="0" algn="l" rtl="0">
              <a:lnSpc>
                <a:spcPct val="100000"/>
              </a:lnSpc>
              <a:spcBef>
                <a:spcPts val="0"/>
              </a:spcBef>
              <a:spcAft>
                <a:spcPts val="0"/>
              </a:spcAft>
              <a:buNone/>
            </a:pPr>
            <a:endParaRPr sz="2000" dirty="0">
              <a:latin typeface="Source Sans Pro"/>
              <a:ea typeface="Source Sans Pro"/>
              <a:cs typeface="Source Sans Pro"/>
              <a:sym typeface="Source Sans Pro"/>
            </a:endParaRPr>
          </a:p>
          <a:p>
            <a:pPr marL="215900" marR="0" lvl="0" indent="-190500" algn="l" rtl="0">
              <a:lnSpc>
                <a:spcPct val="100000"/>
              </a:lnSpc>
              <a:spcBef>
                <a:spcPts val="0"/>
              </a:spcBef>
              <a:spcAft>
                <a:spcPts val="0"/>
              </a:spcAft>
              <a:buSzPts val="1200"/>
              <a:buFont typeface="Source Sans Pro"/>
              <a:buChar char="•"/>
            </a:pPr>
            <a:r>
              <a:rPr lang="en" sz="1200" dirty="0">
                <a:latin typeface="Source Sans Pro"/>
                <a:ea typeface="Source Sans Pro"/>
                <a:cs typeface="Source Sans Pro"/>
                <a:sym typeface="Source Sans Pro"/>
              </a:rPr>
              <a:t>https://www.coalition-s.org/addendum-to-the-coalition-s-guidance-on-the-implementation-of-plan-s/principles-and-implementation/</a:t>
            </a:r>
            <a:endParaRPr sz="1100" dirty="0"/>
          </a:p>
        </p:txBody>
      </p:sp>
      <p:pic>
        <p:nvPicPr>
          <p:cNvPr id="114" name="Google Shape;114;p21"/>
          <p:cNvPicPr preferRelativeResize="0"/>
          <p:nvPr/>
        </p:nvPicPr>
        <p:blipFill>
          <a:blip r:embed="rId4">
            <a:alphaModFix/>
          </a:blip>
          <a:stretch>
            <a:fillRect/>
          </a:stretch>
        </p:blipFill>
        <p:spPr>
          <a:xfrm>
            <a:off x="5990597" y="597356"/>
            <a:ext cx="2818298" cy="3834869"/>
          </a:xfrm>
          <a:prstGeom prst="rect">
            <a:avLst/>
          </a:prstGeom>
          <a:noFill/>
          <a:ln w="9525" cap="flat" cmpd="sng">
            <a:solidFill>
              <a:srgbClr val="F79433"/>
            </a:solidFill>
            <a:prstDash val="solid"/>
            <a:round/>
            <a:headEnd type="none" w="sm" len="sm"/>
            <a:tailEnd type="none" w="sm" len="sm"/>
          </a:ln>
        </p:spPr>
      </p:pic>
      <p:pic>
        <p:nvPicPr>
          <p:cNvPr id="115" name="Google Shape;115;p21" descr="Diagram&#10;&#10;Description automatically generated"/>
          <p:cNvPicPr preferRelativeResize="0"/>
          <p:nvPr/>
        </p:nvPicPr>
        <p:blipFill rotWithShape="1">
          <a:blip r:embed="rId5">
            <a:alphaModFix/>
          </a:blip>
          <a:srcRect r="73714"/>
          <a:stretch/>
        </p:blipFill>
        <p:spPr>
          <a:xfrm>
            <a:off x="25" y="0"/>
            <a:ext cx="1713948" cy="2554000"/>
          </a:xfrm>
          <a:prstGeom prst="rect">
            <a:avLst/>
          </a:prstGeom>
          <a:noFill/>
          <a:ln>
            <a:noFill/>
          </a:ln>
        </p:spPr>
      </p:pic>
      <p:pic>
        <p:nvPicPr>
          <p:cNvPr id="116" name="Google Shape;116;p21" descr="Diagram&#10;&#10;Description automatically generated"/>
          <p:cNvPicPr preferRelativeResize="0"/>
          <p:nvPr/>
        </p:nvPicPr>
        <p:blipFill rotWithShape="1">
          <a:blip r:embed="rId5">
            <a:alphaModFix/>
          </a:blip>
          <a:srcRect l="66000" r="7608"/>
          <a:stretch/>
        </p:blipFill>
        <p:spPr>
          <a:xfrm>
            <a:off x="0" y="2552450"/>
            <a:ext cx="1713952" cy="25733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9433">
            <a:alpha val="0"/>
          </a:srgbClr>
        </a:solidFill>
        <a:effectLst/>
      </p:bgPr>
    </p:bg>
    <p:spTree>
      <p:nvGrpSpPr>
        <p:cNvPr id="1" name="Shape 120"/>
        <p:cNvGrpSpPr/>
        <p:nvPr/>
      </p:nvGrpSpPr>
      <p:grpSpPr>
        <a:xfrm>
          <a:off x="0" y="0"/>
          <a:ext cx="0" cy="0"/>
          <a:chOff x="0" y="0"/>
          <a:chExt cx="0" cy="0"/>
        </a:xfrm>
      </p:grpSpPr>
      <p:pic>
        <p:nvPicPr>
          <p:cNvPr id="121" name="Google Shape;121;p22"/>
          <p:cNvPicPr preferRelativeResize="0"/>
          <p:nvPr/>
        </p:nvPicPr>
        <p:blipFill rotWithShape="1">
          <a:blip r:embed="rId3">
            <a:alphaModFix/>
          </a:blip>
          <a:srcRect/>
          <a:stretch/>
        </p:blipFill>
        <p:spPr>
          <a:xfrm>
            <a:off x="457200" y="4655009"/>
            <a:ext cx="8229600" cy="28678"/>
          </a:xfrm>
          <a:prstGeom prst="rect">
            <a:avLst/>
          </a:prstGeom>
          <a:noFill/>
          <a:ln>
            <a:noFill/>
          </a:ln>
        </p:spPr>
      </p:pic>
      <p:sp>
        <p:nvSpPr>
          <p:cNvPr id="122" name="Google Shape;122;p22"/>
          <p:cNvSpPr txBox="1">
            <a:spLocks noGrp="1"/>
          </p:cNvSpPr>
          <p:nvPr>
            <p:ph type="dt" idx="10"/>
          </p:nvPr>
        </p:nvSpPr>
        <p:spPr>
          <a:xfrm>
            <a:off x="1693069" y="4767264"/>
            <a:ext cx="1314450" cy="273844"/>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May 2021</a:t>
            </a:r>
            <a:endParaRPr/>
          </a:p>
        </p:txBody>
      </p:sp>
      <p:sp>
        <p:nvSpPr>
          <p:cNvPr id="123" name="Google Shape;123;p22"/>
          <p:cNvSpPr txBox="1">
            <a:spLocks noGrp="1"/>
          </p:cNvSpPr>
          <p:nvPr>
            <p:ph type="ftr" idx="11"/>
          </p:nvPr>
        </p:nvSpPr>
        <p:spPr>
          <a:xfrm>
            <a:off x="2743200" y="4767263"/>
            <a:ext cx="3657600" cy="273844"/>
          </a:xfrm>
          <a:prstGeom prst="rect">
            <a:avLst/>
          </a:prstGeom>
          <a:noFill/>
          <a:ln>
            <a:noFill/>
          </a:ln>
        </p:spPr>
        <p:txBody>
          <a:bodyPr spcFirstLastPara="1" wrap="square" lIns="68575" tIns="34275" rIns="68575" bIns="34275" anchor="ctr" anchorCtr="0">
            <a:noAutofit/>
          </a:bodyPr>
          <a:lstStyle/>
          <a:p>
            <a:pPr marL="0" lvl="0" indent="0" algn="ctr" rtl="0">
              <a:lnSpc>
                <a:spcPct val="98727"/>
              </a:lnSpc>
              <a:spcBef>
                <a:spcPts val="0"/>
              </a:spcBef>
              <a:spcAft>
                <a:spcPts val="0"/>
              </a:spcAft>
              <a:buNone/>
            </a:pPr>
            <a:r>
              <a:rPr lang="en">
                <a:solidFill>
                  <a:srgbClr val="F47115"/>
                </a:solidFill>
              </a:rPr>
              <a:t>cOAlition S</a:t>
            </a:r>
            <a:endParaRPr/>
          </a:p>
        </p:txBody>
      </p:sp>
      <p:sp>
        <p:nvSpPr>
          <p:cNvPr id="124" name="Google Shape;124;p22"/>
          <p:cNvSpPr txBox="1">
            <a:spLocks noGrp="1"/>
          </p:cNvSpPr>
          <p:nvPr>
            <p:ph type="sldNum" idx="12"/>
          </p:nvPr>
        </p:nvSpPr>
        <p:spPr>
          <a:xfrm>
            <a:off x="7086600" y="4755107"/>
            <a:ext cx="1600200" cy="273844"/>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solidFill>
                  <a:srgbClr val="F47115"/>
                </a:solidFill>
              </a:rPr>
              <a:t>5</a:t>
            </a:fld>
            <a:endParaRPr>
              <a:solidFill>
                <a:srgbClr val="F47115"/>
              </a:solidFill>
            </a:endParaRPr>
          </a:p>
        </p:txBody>
      </p:sp>
      <p:sp>
        <p:nvSpPr>
          <p:cNvPr id="125" name="Google Shape;125;p22"/>
          <p:cNvSpPr txBox="1"/>
          <p:nvPr/>
        </p:nvSpPr>
        <p:spPr>
          <a:xfrm>
            <a:off x="2332288" y="110487"/>
            <a:ext cx="7169400" cy="446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 sz="2900" dirty="0">
                <a:solidFill>
                  <a:srgbClr val="F47115"/>
                </a:solidFill>
                <a:latin typeface="Source Sans Pro Black"/>
                <a:ea typeface="Source Sans Pro Black"/>
                <a:cs typeface="Source Sans Pro Black"/>
                <a:sym typeface="Source Sans Pro Black"/>
              </a:rPr>
              <a:t>Plan S: strong message</a:t>
            </a:r>
            <a:endParaRPr sz="2900" dirty="0">
              <a:solidFill>
                <a:srgbClr val="595959"/>
              </a:solidFill>
              <a:latin typeface="Source Sans Pro Black"/>
              <a:ea typeface="Source Sans Pro Black"/>
              <a:cs typeface="Source Sans Pro Black"/>
              <a:sym typeface="Source Sans Pro Black"/>
            </a:endParaRPr>
          </a:p>
        </p:txBody>
      </p:sp>
      <p:sp>
        <p:nvSpPr>
          <p:cNvPr id="126" name="Google Shape;126;p22"/>
          <p:cNvSpPr txBox="1"/>
          <p:nvPr/>
        </p:nvSpPr>
        <p:spPr>
          <a:xfrm>
            <a:off x="2428772" y="1013957"/>
            <a:ext cx="6258000" cy="3363300"/>
          </a:xfrm>
          <a:prstGeom prst="rect">
            <a:avLst/>
          </a:prstGeom>
          <a:noFill/>
          <a:ln>
            <a:noFill/>
          </a:ln>
        </p:spPr>
        <p:txBody>
          <a:bodyPr spcFirstLastPara="1" wrap="square" lIns="0" tIns="0" rIns="0" bIns="0" anchor="t" anchorCtr="0">
            <a:spAutoFit/>
          </a:bodyPr>
          <a:lstStyle/>
          <a:p>
            <a:pPr marL="215900" marR="0" lvl="0" indent="-241300" algn="l" rtl="0">
              <a:lnSpc>
                <a:spcPct val="100000"/>
              </a:lnSpc>
              <a:spcBef>
                <a:spcPts val="0"/>
              </a:spcBef>
              <a:spcAft>
                <a:spcPts val="0"/>
              </a:spcAft>
              <a:buClr>
                <a:srgbClr val="000000"/>
              </a:buClr>
              <a:buSzPts val="2000"/>
              <a:buFont typeface="Source Sans Pro"/>
              <a:buChar char="•"/>
            </a:pPr>
            <a:r>
              <a:rPr lang="en" sz="2000" dirty="0">
                <a:latin typeface="Source Sans Pro"/>
                <a:ea typeface="Source Sans Pro"/>
                <a:cs typeface="Source Sans Pro"/>
                <a:sym typeface="Source Sans Pro"/>
              </a:rPr>
              <a:t>Plan S: ““With effect from 2021*, all scholarly publications on the results from research funded by public or private grants provided by national, regional and international research councils and funding bodies, must be published in Open Access Journals, on Open Access Platforms, or made immediately available through Open Access Repositories without embargo.”</a:t>
            </a:r>
            <a:endParaRPr sz="2000" dirty="0">
              <a:latin typeface="Source Sans Pro"/>
              <a:ea typeface="Source Sans Pro"/>
              <a:cs typeface="Source Sans Pro"/>
              <a:sym typeface="Source Sans Pro"/>
            </a:endParaRPr>
          </a:p>
          <a:p>
            <a:pPr marL="457200" marR="0" lvl="0" indent="0" algn="l" rtl="0">
              <a:lnSpc>
                <a:spcPct val="100000"/>
              </a:lnSpc>
              <a:spcBef>
                <a:spcPts val="0"/>
              </a:spcBef>
              <a:spcAft>
                <a:spcPts val="0"/>
              </a:spcAft>
              <a:buNone/>
            </a:pPr>
            <a:endParaRPr sz="2000" dirty="0">
              <a:latin typeface="Source Sans Pro"/>
              <a:ea typeface="Source Sans Pro"/>
              <a:cs typeface="Source Sans Pro"/>
              <a:sym typeface="Source Sans Pro"/>
            </a:endParaRPr>
          </a:p>
          <a:p>
            <a:pPr marL="215900" marR="0" lvl="0" indent="-241300" algn="l" rtl="0">
              <a:lnSpc>
                <a:spcPct val="100000"/>
              </a:lnSpc>
              <a:spcBef>
                <a:spcPts val="0"/>
              </a:spcBef>
              <a:spcAft>
                <a:spcPts val="0"/>
              </a:spcAft>
              <a:buClr>
                <a:srgbClr val="000000"/>
              </a:buClr>
              <a:buSzPts val="2000"/>
              <a:buFont typeface="Source Sans Pro"/>
              <a:buChar char="•"/>
            </a:pPr>
            <a:r>
              <a:rPr lang="en" sz="2000" dirty="0">
                <a:latin typeface="Source Sans Pro"/>
                <a:ea typeface="Source Sans Pro"/>
                <a:cs typeface="Source Sans Pro"/>
                <a:sym typeface="Source Sans Pro"/>
              </a:rPr>
              <a:t>All peer-reviewed papers must be immediate </a:t>
            </a:r>
            <a:r>
              <a:rPr lang="en" sz="2000" i="0" u="none" strike="noStrike" cap="none" dirty="0">
                <a:solidFill>
                  <a:srgbClr val="000000"/>
                </a:solidFill>
                <a:latin typeface="Source Sans Pro"/>
                <a:ea typeface="Source Sans Pro"/>
                <a:cs typeface="Source Sans Pro"/>
                <a:sym typeface="Source Sans Pro"/>
              </a:rPr>
              <a:t>Open Access </a:t>
            </a:r>
            <a:r>
              <a:rPr lang="en" sz="2000" dirty="0">
                <a:latin typeface="Source Sans Pro"/>
                <a:ea typeface="Source Sans Pro"/>
                <a:cs typeface="Source Sans Pro"/>
                <a:sym typeface="Source Sans Pro"/>
              </a:rPr>
              <a:t>with </a:t>
            </a:r>
            <a:r>
              <a:rPr lang="en" sz="2000" i="0" u="none" strike="noStrike" cap="none" dirty="0">
                <a:solidFill>
                  <a:srgbClr val="000000"/>
                </a:solidFill>
                <a:latin typeface="Source Sans Pro"/>
                <a:ea typeface="Source Sans Pro"/>
                <a:cs typeface="Source Sans Pro"/>
                <a:sym typeface="Source Sans Pro"/>
              </a:rPr>
              <a:t>a CC-BY license</a:t>
            </a:r>
            <a:endParaRPr sz="2000" i="0" u="none" strike="noStrike" cap="none" dirty="0">
              <a:solidFill>
                <a:srgbClr val="000000"/>
              </a:solidFill>
              <a:latin typeface="Source Sans Pro"/>
              <a:ea typeface="Source Sans Pro"/>
              <a:cs typeface="Source Sans Pro"/>
              <a:sym typeface="Source Sans Pro"/>
            </a:endParaRPr>
          </a:p>
          <a:p>
            <a:pPr marL="457200" marR="0" lvl="0" indent="0" algn="l" rtl="0">
              <a:lnSpc>
                <a:spcPct val="100000"/>
              </a:lnSpc>
              <a:spcBef>
                <a:spcPts val="900"/>
              </a:spcBef>
              <a:spcAft>
                <a:spcPts val="0"/>
              </a:spcAft>
              <a:buNone/>
            </a:pPr>
            <a:endParaRPr sz="1100" dirty="0"/>
          </a:p>
        </p:txBody>
      </p:sp>
      <p:pic>
        <p:nvPicPr>
          <p:cNvPr id="127" name="Google Shape;127;p22" descr="Diagram&#10;&#10;Description automatically generated with medium confidence"/>
          <p:cNvPicPr preferRelativeResize="0"/>
          <p:nvPr/>
        </p:nvPicPr>
        <p:blipFill rotWithShape="1">
          <a:blip r:embed="rId4">
            <a:alphaModFix/>
          </a:blip>
          <a:srcRect l="-50" t="12500" r="49" b="29538"/>
          <a:stretch/>
        </p:blipFill>
        <p:spPr>
          <a:xfrm rot="-5400000">
            <a:off x="-1453878" y="1453879"/>
            <a:ext cx="5143749" cy="223599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9433"/>
        </a:solidFill>
        <a:effectLst/>
      </p:bgPr>
    </p:bg>
    <p:spTree>
      <p:nvGrpSpPr>
        <p:cNvPr id="1" name="Shape 390"/>
        <p:cNvGrpSpPr/>
        <p:nvPr/>
      </p:nvGrpSpPr>
      <p:grpSpPr>
        <a:xfrm>
          <a:off x="0" y="0"/>
          <a:ext cx="0" cy="0"/>
          <a:chOff x="0" y="0"/>
          <a:chExt cx="0" cy="0"/>
        </a:xfrm>
      </p:grpSpPr>
      <p:sp>
        <p:nvSpPr>
          <p:cNvPr id="391" name="Google Shape;391;p47"/>
          <p:cNvSpPr txBox="1"/>
          <p:nvPr/>
        </p:nvSpPr>
        <p:spPr>
          <a:xfrm>
            <a:off x="157775" y="312800"/>
            <a:ext cx="7042800" cy="1462200"/>
          </a:xfrm>
          <a:prstGeom prst="rect">
            <a:avLst/>
          </a:prstGeom>
          <a:solidFill>
            <a:schemeClr val="lt1"/>
          </a:solidFill>
          <a:ln w="9525" cap="flat" cmpd="sng">
            <a:solidFill>
              <a:srgbClr val="999999"/>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 sz="2600" b="1" dirty="0">
                <a:solidFill>
                  <a:schemeClr val="dk1"/>
                </a:solidFill>
                <a:latin typeface="Source Sans Pro"/>
                <a:ea typeface="Source Sans Pro"/>
                <a:cs typeface="Source Sans Pro"/>
                <a:sym typeface="Source Sans Pro"/>
              </a:rPr>
              <a:t>Principle 1 </a:t>
            </a:r>
            <a:br>
              <a:rPr lang="en" sz="1600" dirty="0">
                <a:solidFill>
                  <a:schemeClr val="dk1"/>
                </a:solidFill>
                <a:latin typeface="Source Sans Pro"/>
                <a:ea typeface="Source Sans Pro"/>
                <a:cs typeface="Source Sans Pro"/>
                <a:sym typeface="Source Sans Pro"/>
              </a:rPr>
            </a:br>
            <a:r>
              <a:rPr lang="en" sz="1900" dirty="0">
                <a:solidFill>
                  <a:schemeClr val="dk1"/>
                </a:solidFill>
                <a:latin typeface="Source Sans Pro"/>
                <a:ea typeface="Source Sans Pro"/>
                <a:cs typeface="Source Sans Pro"/>
                <a:sym typeface="Source Sans Pro"/>
              </a:rPr>
              <a:t>Authors or their institutions </a:t>
            </a:r>
            <a:r>
              <a:rPr lang="en" sz="1900" b="1" dirty="0">
                <a:solidFill>
                  <a:schemeClr val="dk1"/>
                </a:solidFill>
                <a:latin typeface="Source Sans Pro"/>
                <a:ea typeface="Source Sans Pro"/>
                <a:cs typeface="Source Sans Pro"/>
                <a:sym typeface="Source Sans Pro"/>
              </a:rPr>
              <a:t>retain copyright</a:t>
            </a:r>
            <a:r>
              <a:rPr lang="en" sz="1900" dirty="0">
                <a:solidFill>
                  <a:schemeClr val="dk1"/>
                </a:solidFill>
                <a:latin typeface="Source Sans Pro"/>
                <a:ea typeface="Source Sans Pro"/>
                <a:cs typeface="Source Sans Pro"/>
                <a:sym typeface="Source Sans Pro"/>
              </a:rPr>
              <a:t> </a:t>
            </a:r>
            <a:endParaRPr sz="1900" dirty="0">
              <a:solidFill>
                <a:schemeClr val="dk1"/>
              </a:solidFill>
              <a:latin typeface="Source Sans Pro"/>
              <a:ea typeface="Source Sans Pro"/>
              <a:cs typeface="Source Sans Pro"/>
              <a:sym typeface="Source Sans Pro"/>
            </a:endParaRPr>
          </a:p>
          <a:p>
            <a:pPr marL="0" lvl="0" indent="0" algn="l" rtl="0">
              <a:spcBef>
                <a:spcPts val="0"/>
              </a:spcBef>
              <a:spcAft>
                <a:spcPts val="0"/>
              </a:spcAft>
              <a:buClr>
                <a:schemeClr val="dk1"/>
              </a:buClr>
              <a:buSzPts val="1100"/>
              <a:buFont typeface="Arial"/>
              <a:buNone/>
            </a:pPr>
            <a:r>
              <a:rPr lang="en" sz="1900" dirty="0">
                <a:solidFill>
                  <a:schemeClr val="dk1"/>
                </a:solidFill>
                <a:latin typeface="Source Sans Pro"/>
                <a:ea typeface="Source Sans Pro"/>
                <a:cs typeface="Source Sans Pro"/>
                <a:sym typeface="Source Sans Pro"/>
              </a:rPr>
              <a:t>Publish under an </a:t>
            </a:r>
            <a:r>
              <a:rPr lang="en" sz="1900" b="1" dirty="0">
                <a:solidFill>
                  <a:schemeClr val="dk1"/>
                </a:solidFill>
                <a:latin typeface="Source Sans Pro"/>
                <a:ea typeface="Source Sans Pro"/>
                <a:cs typeface="Source Sans Pro"/>
                <a:sym typeface="Source Sans Pro"/>
              </a:rPr>
              <a:t>open license</a:t>
            </a:r>
            <a:r>
              <a:rPr lang="en" sz="1900" dirty="0">
                <a:solidFill>
                  <a:schemeClr val="dk1"/>
                </a:solidFill>
                <a:latin typeface="Source Sans Pro"/>
                <a:ea typeface="Source Sans Pro"/>
                <a:cs typeface="Source Sans Pro"/>
                <a:sym typeface="Source Sans Pro"/>
              </a:rPr>
              <a:t>, preferably the Creative Commons Attribution license (CC BY)</a:t>
            </a:r>
            <a:endParaRPr sz="1800" dirty="0">
              <a:solidFill>
                <a:schemeClr val="dk1"/>
              </a:solidFill>
              <a:latin typeface="Source Sans Pro"/>
              <a:ea typeface="Source Sans Pro"/>
              <a:cs typeface="Source Sans Pro"/>
              <a:sym typeface="Source Sans Pro"/>
            </a:endParaRPr>
          </a:p>
        </p:txBody>
      </p:sp>
      <p:pic>
        <p:nvPicPr>
          <p:cNvPr id="392" name="Google Shape;392;p47"/>
          <p:cNvPicPr preferRelativeResize="0"/>
          <p:nvPr/>
        </p:nvPicPr>
        <p:blipFill rotWithShape="1">
          <a:blip r:embed="rId3">
            <a:alphaModFix/>
          </a:blip>
          <a:srcRect/>
          <a:stretch/>
        </p:blipFill>
        <p:spPr>
          <a:xfrm>
            <a:off x="7250200" y="283788"/>
            <a:ext cx="1865100" cy="896425"/>
          </a:xfrm>
          <a:prstGeom prst="rect">
            <a:avLst/>
          </a:prstGeom>
          <a:noFill/>
          <a:ln>
            <a:noFill/>
          </a:ln>
        </p:spPr>
      </p:pic>
      <p:sp>
        <p:nvSpPr>
          <p:cNvPr id="393" name="Google Shape;393;p47"/>
          <p:cNvSpPr txBox="1"/>
          <p:nvPr/>
        </p:nvSpPr>
        <p:spPr>
          <a:xfrm>
            <a:off x="218850" y="2184475"/>
            <a:ext cx="4353000" cy="237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chemeClr val="dk1"/>
                </a:solidFill>
                <a:latin typeface="Calibri"/>
                <a:ea typeface="Calibri"/>
                <a:cs typeface="Calibri"/>
                <a:sym typeface="Calibri"/>
              </a:rPr>
              <a:t>“</a:t>
            </a:r>
            <a:r>
              <a:rPr lang="en" sz="2200" i="1">
                <a:solidFill>
                  <a:schemeClr val="dk1"/>
                </a:solidFill>
                <a:latin typeface="Calibri"/>
                <a:ea typeface="Calibri"/>
                <a:cs typeface="Calibri"/>
                <a:sym typeface="Calibri"/>
              </a:rPr>
              <a:t>The best way to guarantee we can achieve open access to our research, in all circumstances, is to stop giving away our control over it.”</a:t>
            </a:r>
            <a:endParaRPr sz="2200" i="1">
              <a:solidFill>
                <a:schemeClr val="dk1"/>
              </a:solidFill>
              <a:latin typeface="Calibri"/>
              <a:ea typeface="Calibri"/>
              <a:cs typeface="Calibri"/>
              <a:sym typeface="Calibri"/>
            </a:endParaRPr>
          </a:p>
          <a:p>
            <a:pPr marL="0" lvl="0" indent="0" algn="l" rtl="0">
              <a:spcBef>
                <a:spcPts val="0"/>
              </a:spcBef>
              <a:spcAft>
                <a:spcPts val="0"/>
              </a:spcAft>
              <a:buNone/>
            </a:pPr>
            <a:endParaRPr sz="1800" i="1">
              <a:solidFill>
                <a:schemeClr val="dk1"/>
              </a:solidFill>
              <a:latin typeface="Calibri"/>
              <a:ea typeface="Calibri"/>
              <a:cs typeface="Calibri"/>
              <a:sym typeface="Calibri"/>
            </a:endParaRPr>
          </a:p>
          <a:p>
            <a:pPr marL="0" lvl="0" indent="0" algn="r" rtl="0">
              <a:spcBef>
                <a:spcPts val="0"/>
              </a:spcBef>
              <a:spcAft>
                <a:spcPts val="0"/>
              </a:spcAft>
              <a:buNone/>
            </a:pPr>
            <a:r>
              <a:rPr lang="en" sz="1800" i="1">
                <a:solidFill>
                  <a:schemeClr val="dk1"/>
                </a:solidFill>
                <a:latin typeface="Calibri"/>
                <a:ea typeface="Calibri"/>
                <a:cs typeface="Calibri"/>
                <a:sym typeface="Calibri"/>
              </a:rPr>
              <a:t>Simon Bains, University Librarian, University of Aberdeen</a:t>
            </a:r>
            <a:endParaRPr sz="1800" i="1">
              <a:solidFill>
                <a:schemeClr val="dk1"/>
              </a:solidFill>
              <a:latin typeface="Calibri"/>
              <a:ea typeface="Calibri"/>
              <a:cs typeface="Calibri"/>
              <a:sym typeface="Calibri"/>
            </a:endParaRPr>
          </a:p>
        </p:txBody>
      </p:sp>
      <p:pic>
        <p:nvPicPr>
          <p:cNvPr id="394" name="Google Shape;394;p47"/>
          <p:cNvPicPr preferRelativeResize="0"/>
          <p:nvPr/>
        </p:nvPicPr>
        <p:blipFill>
          <a:blip r:embed="rId4">
            <a:alphaModFix/>
          </a:blip>
          <a:stretch>
            <a:fillRect/>
          </a:stretch>
        </p:blipFill>
        <p:spPr>
          <a:xfrm>
            <a:off x="5086643" y="2111300"/>
            <a:ext cx="3845858" cy="2693499"/>
          </a:xfrm>
          <a:prstGeom prst="rect">
            <a:avLst/>
          </a:prstGeom>
          <a:noFill/>
          <a:ln>
            <a:noFill/>
          </a:ln>
        </p:spPr>
      </p:pic>
      <p:sp>
        <p:nvSpPr>
          <p:cNvPr id="395" name="Google Shape;395;p47"/>
          <p:cNvSpPr txBox="1"/>
          <p:nvPr/>
        </p:nvSpPr>
        <p:spPr>
          <a:xfrm>
            <a:off x="51725" y="4804800"/>
            <a:ext cx="30000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t>https://openaccess.mpg.de/Berlin-Declaration</a:t>
            </a:r>
            <a:endParaRPr sz="10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9433"/>
        </a:solidFill>
        <a:effectLst/>
      </p:bgPr>
    </p:bg>
    <p:spTree>
      <p:nvGrpSpPr>
        <p:cNvPr id="1" name="Shape 370"/>
        <p:cNvGrpSpPr/>
        <p:nvPr/>
      </p:nvGrpSpPr>
      <p:grpSpPr>
        <a:xfrm>
          <a:off x="0" y="0"/>
          <a:ext cx="0" cy="0"/>
          <a:chOff x="0" y="0"/>
          <a:chExt cx="0" cy="0"/>
        </a:xfrm>
      </p:grpSpPr>
      <p:pic>
        <p:nvPicPr>
          <p:cNvPr id="371" name="Google Shape;371;p45"/>
          <p:cNvPicPr preferRelativeResize="0"/>
          <p:nvPr/>
        </p:nvPicPr>
        <p:blipFill rotWithShape="1">
          <a:blip r:embed="rId3">
            <a:alphaModFix/>
          </a:blip>
          <a:srcRect/>
          <a:stretch/>
        </p:blipFill>
        <p:spPr>
          <a:xfrm>
            <a:off x="5543550" y="1486202"/>
            <a:ext cx="3600449" cy="3657298"/>
          </a:xfrm>
          <a:prstGeom prst="rect">
            <a:avLst/>
          </a:prstGeom>
          <a:noFill/>
          <a:ln>
            <a:noFill/>
          </a:ln>
        </p:spPr>
      </p:pic>
      <p:pic>
        <p:nvPicPr>
          <p:cNvPr id="372" name="Google Shape;372;p45"/>
          <p:cNvPicPr preferRelativeResize="0"/>
          <p:nvPr/>
        </p:nvPicPr>
        <p:blipFill rotWithShape="1">
          <a:blip r:embed="rId4">
            <a:alphaModFix/>
          </a:blip>
          <a:srcRect/>
          <a:stretch/>
        </p:blipFill>
        <p:spPr>
          <a:xfrm>
            <a:off x="114301" y="90976"/>
            <a:ext cx="4114798" cy="1977675"/>
          </a:xfrm>
          <a:prstGeom prst="rect">
            <a:avLst/>
          </a:prstGeom>
          <a:noFill/>
          <a:ln>
            <a:noFill/>
          </a:ln>
        </p:spPr>
      </p:pic>
      <p:sp>
        <p:nvSpPr>
          <p:cNvPr id="373" name="Google Shape;373;p45"/>
          <p:cNvSpPr txBox="1"/>
          <p:nvPr/>
        </p:nvSpPr>
        <p:spPr>
          <a:xfrm>
            <a:off x="653300" y="2571750"/>
            <a:ext cx="5143500" cy="103105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 sz="2600" b="1" dirty="0">
                <a:solidFill>
                  <a:schemeClr val="accent5"/>
                </a:solidFill>
                <a:latin typeface="Source Sans Pro"/>
                <a:ea typeface="Source Sans Pro"/>
                <a:cs typeface="Source Sans Pro"/>
                <a:sym typeface="Source Sans Pro"/>
              </a:rPr>
              <a:t>Part 2</a:t>
            </a:r>
            <a:br>
              <a:rPr lang="en" sz="2600" b="1" dirty="0">
                <a:solidFill>
                  <a:schemeClr val="dk1"/>
                </a:solidFill>
                <a:latin typeface="Source Sans Pro"/>
                <a:ea typeface="Source Sans Pro"/>
                <a:cs typeface="Source Sans Pro"/>
                <a:sym typeface="Source Sans Pro"/>
              </a:rPr>
            </a:br>
            <a:r>
              <a:rPr lang="en" sz="2600" b="1" dirty="0">
                <a:solidFill>
                  <a:schemeClr val="dk1"/>
                </a:solidFill>
                <a:latin typeface="Source Sans Pro"/>
                <a:ea typeface="Source Sans Pro"/>
                <a:cs typeface="Source Sans Pro"/>
                <a:sym typeface="Source Sans Pro"/>
              </a:rPr>
              <a:t>Copyright and licensing</a:t>
            </a:r>
            <a:br>
              <a:rPr lang="en" sz="1600" b="0" i="0" u="none" strike="noStrike" cap="none" dirty="0">
                <a:solidFill>
                  <a:schemeClr val="dk1"/>
                </a:solidFill>
                <a:latin typeface="Source Sans Pro"/>
                <a:ea typeface="Source Sans Pro"/>
                <a:cs typeface="Source Sans Pro"/>
                <a:sym typeface="Source Sans Pro"/>
              </a:rPr>
            </a:br>
            <a:endParaRPr sz="1500" b="1" i="0" u="none" strike="noStrike" cap="none" dirty="0">
              <a:solidFill>
                <a:schemeClr val="lt1"/>
              </a:solidFill>
              <a:latin typeface="Source Sans Pro"/>
              <a:ea typeface="Source Sans Pro"/>
              <a:cs typeface="Source Sans Pro"/>
              <a:sym typeface="Source Sans Pr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79433">
            <a:alpha val="0"/>
          </a:srgbClr>
        </a:solidFill>
        <a:effectLst/>
      </p:bgPr>
    </p:bg>
    <p:spTree>
      <p:nvGrpSpPr>
        <p:cNvPr id="1" name="Shape 377"/>
        <p:cNvGrpSpPr/>
        <p:nvPr/>
      </p:nvGrpSpPr>
      <p:grpSpPr>
        <a:xfrm>
          <a:off x="0" y="0"/>
          <a:ext cx="0" cy="0"/>
          <a:chOff x="0" y="0"/>
          <a:chExt cx="0" cy="0"/>
        </a:xfrm>
      </p:grpSpPr>
      <p:pic>
        <p:nvPicPr>
          <p:cNvPr id="378" name="Google Shape;378;p46"/>
          <p:cNvPicPr preferRelativeResize="0"/>
          <p:nvPr/>
        </p:nvPicPr>
        <p:blipFill rotWithShape="1">
          <a:blip r:embed="rId3">
            <a:alphaModFix/>
          </a:blip>
          <a:srcRect/>
          <a:stretch/>
        </p:blipFill>
        <p:spPr>
          <a:xfrm>
            <a:off x="457200" y="4655009"/>
            <a:ext cx="8229599" cy="28678"/>
          </a:xfrm>
          <a:prstGeom prst="rect">
            <a:avLst/>
          </a:prstGeom>
          <a:noFill/>
          <a:ln>
            <a:noFill/>
          </a:ln>
        </p:spPr>
      </p:pic>
      <p:sp>
        <p:nvSpPr>
          <p:cNvPr id="379" name="Google Shape;379;p46"/>
          <p:cNvSpPr txBox="1">
            <a:spLocks noGrp="1"/>
          </p:cNvSpPr>
          <p:nvPr>
            <p:ph type="dt" idx="10"/>
          </p:nvPr>
        </p:nvSpPr>
        <p:spPr>
          <a:xfrm>
            <a:off x="1693069" y="4767264"/>
            <a:ext cx="1314600" cy="273900"/>
          </a:xfrm>
          <a:prstGeom prst="rect">
            <a:avLst/>
          </a:prstGeom>
          <a:noFill/>
          <a:ln>
            <a:noFill/>
          </a:ln>
        </p:spPr>
        <p:txBody>
          <a:bodyPr spcFirstLastPara="1" wrap="square" lIns="68575" tIns="34275" rIns="68575" bIns="34275" anchor="ctr" anchorCtr="0">
            <a:noAutofit/>
          </a:bodyPr>
          <a:lstStyle/>
          <a:p>
            <a:pPr marL="0" lvl="0" indent="0" algn="l" rtl="0">
              <a:spcBef>
                <a:spcPts val="0"/>
              </a:spcBef>
              <a:spcAft>
                <a:spcPts val="0"/>
              </a:spcAft>
              <a:buNone/>
            </a:pPr>
            <a:r>
              <a:rPr lang="en"/>
              <a:t>May 2021</a:t>
            </a:r>
            <a:endParaRPr/>
          </a:p>
        </p:txBody>
      </p:sp>
      <p:sp>
        <p:nvSpPr>
          <p:cNvPr id="380" name="Google Shape;380;p46"/>
          <p:cNvSpPr txBox="1">
            <a:spLocks noGrp="1"/>
          </p:cNvSpPr>
          <p:nvPr>
            <p:ph type="ftr" idx="11"/>
          </p:nvPr>
        </p:nvSpPr>
        <p:spPr>
          <a:xfrm>
            <a:off x="2743200" y="4767263"/>
            <a:ext cx="3657600" cy="273900"/>
          </a:xfrm>
          <a:prstGeom prst="rect">
            <a:avLst/>
          </a:prstGeom>
          <a:noFill/>
          <a:ln>
            <a:noFill/>
          </a:ln>
        </p:spPr>
        <p:txBody>
          <a:bodyPr spcFirstLastPara="1" wrap="square" lIns="68575" tIns="34275" rIns="68575" bIns="34275" anchor="ctr" anchorCtr="0">
            <a:noAutofit/>
          </a:bodyPr>
          <a:lstStyle/>
          <a:p>
            <a:pPr marL="0" lvl="0" indent="0" algn="ctr" rtl="0">
              <a:lnSpc>
                <a:spcPct val="98727"/>
              </a:lnSpc>
              <a:spcBef>
                <a:spcPts val="0"/>
              </a:spcBef>
              <a:spcAft>
                <a:spcPts val="0"/>
              </a:spcAft>
              <a:buNone/>
            </a:pPr>
            <a:r>
              <a:rPr lang="en">
                <a:solidFill>
                  <a:srgbClr val="F47115"/>
                </a:solidFill>
              </a:rPr>
              <a:t>cOAlition S</a:t>
            </a:r>
            <a:endParaRPr/>
          </a:p>
        </p:txBody>
      </p:sp>
      <p:sp>
        <p:nvSpPr>
          <p:cNvPr id="381" name="Google Shape;381;p46"/>
          <p:cNvSpPr txBox="1">
            <a:spLocks noGrp="1"/>
          </p:cNvSpPr>
          <p:nvPr>
            <p:ph type="sldNum" idx="12"/>
          </p:nvPr>
        </p:nvSpPr>
        <p:spPr>
          <a:xfrm>
            <a:off x="7086600" y="4755107"/>
            <a:ext cx="16002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solidFill>
                  <a:srgbClr val="F47115"/>
                </a:solidFill>
              </a:rPr>
              <a:t>8</a:t>
            </a:fld>
            <a:endParaRPr>
              <a:solidFill>
                <a:srgbClr val="F47115"/>
              </a:solidFill>
            </a:endParaRPr>
          </a:p>
        </p:txBody>
      </p:sp>
      <p:sp>
        <p:nvSpPr>
          <p:cNvPr id="382" name="Google Shape;382;p46"/>
          <p:cNvSpPr txBox="1"/>
          <p:nvPr/>
        </p:nvSpPr>
        <p:spPr>
          <a:xfrm>
            <a:off x="2332288" y="110487"/>
            <a:ext cx="7169400" cy="446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 sz="2900" dirty="0">
                <a:solidFill>
                  <a:srgbClr val="F47115"/>
                </a:solidFill>
                <a:latin typeface="Source Sans Pro Black"/>
                <a:ea typeface="Source Sans Pro Black"/>
                <a:cs typeface="Source Sans Pro Black"/>
                <a:sym typeface="Source Sans Pro Black"/>
              </a:rPr>
              <a:t>Plan S: three routes to compliance</a:t>
            </a:r>
            <a:endParaRPr sz="2900" dirty="0">
              <a:solidFill>
                <a:srgbClr val="595959"/>
              </a:solidFill>
              <a:latin typeface="Source Sans Pro Black"/>
              <a:ea typeface="Source Sans Pro Black"/>
              <a:cs typeface="Source Sans Pro Black"/>
              <a:sym typeface="Source Sans Pro Black"/>
            </a:endParaRPr>
          </a:p>
        </p:txBody>
      </p:sp>
      <p:pic>
        <p:nvPicPr>
          <p:cNvPr id="383" name="Google Shape;383;p46"/>
          <p:cNvPicPr preferRelativeResize="0"/>
          <p:nvPr/>
        </p:nvPicPr>
        <p:blipFill rotWithShape="1">
          <a:blip r:embed="rId4">
            <a:alphaModFix amt="85000"/>
          </a:blip>
          <a:srcRect/>
          <a:stretch/>
        </p:blipFill>
        <p:spPr>
          <a:xfrm rot="10800000">
            <a:off x="0" y="9023"/>
            <a:ext cx="2187183" cy="5143500"/>
          </a:xfrm>
          <a:prstGeom prst="rect">
            <a:avLst/>
          </a:prstGeom>
          <a:noFill/>
          <a:ln>
            <a:noFill/>
          </a:ln>
        </p:spPr>
      </p:pic>
      <p:sp>
        <p:nvSpPr>
          <p:cNvPr id="384" name="Google Shape;384;p46"/>
          <p:cNvSpPr txBox="1"/>
          <p:nvPr/>
        </p:nvSpPr>
        <p:spPr>
          <a:xfrm>
            <a:off x="2340116" y="754178"/>
            <a:ext cx="2104500" cy="3789300"/>
          </a:xfrm>
          <a:prstGeom prst="rect">
            <a:avLst/>
          </a:prstGeom>
          <a:noFill/>
          <a:ln w="25400" cap="flat" cmpd="sng">
            <a:solidFill>
              <a:srgbClr val="FFC000"/>
            </a:solidFill>
            <a:prstDash val="solid"/>
            <a:round/>
            <a:headEnd type="none" w="sm" len="sm"/>
            <a:tailEnd type="none" w="sm" len="sm"/>
          </a:ln>
        </p:spPr>
        <p:txBody>
          <a:bodyPr spcFirstLastPara="1" wrap="square" lIns="68575" tIns="34275" rIns="68575" bIns="34275" anchor="t" anchorCtr="0">
            <a:noAutofit/>
          </a:bodyPr>
          <a:lstStyle/>
          <a:p>
            <a:pPr marL="0" marR="0" lvl="0" indent="0" algn="ctr" rtl="0">
              <a:spcBef>
                <a:spcPts val="0"/>
              </a:spcBef>
              <a:spcAft>
                <a:spcPts val="0"/>
              </a:spcAft>
              <a:buNone/>
            </a:pPr>
            <a:r>
              <a:rPr lang="en" sz="1700" b="1">
                <a:solidFill>
                  <a:srgbClr val="FFE599"/>
                </a:solidFill>
                <a:latin typeface="Source Sans Pro"/>
                <a:ea typeface="Source Sans Pro"/>
                <a:cs typeface="Source Sans Pro"/>
                <a:sym typeface="Source Sans Pro"/>
              </a:rPr>
              <a:t>Route 1</a:t>
            </a:r>
            <a:endParaRPr sz="1100">
              <a:solidFill>
                <a:srgbClr val="FFE599"/>
              </a:solidFill>
            </a:endParaRPr>
          </a:p>
          <a:p>
            <a:pPr marL="0" marR="0" lvl="0" indent="0" algn="ctr" rtl="0">
              <a:spcBef>
                <a:spcPts val="0"/>
              </a:spcBef>
              <a:spcAft>
                <a:spcPts val="0"/>
              </a:spcAft>
              <a:buNone/>
            </a:pPr>
            <a:endParaRPr sz="600" b="1">
              <a:solidFill>
                <a:srgbClr val="FFC000"/>
              </a:solidFill>
              <a:latin typeface="Source Sans Pro"/>
              <a:ea typeface="Source Sans Pro"/>
              <a:cs typeface="Source Sans Pro"/>
              <a:sym typeface="Source Sans Pro"/>
            </a:endParaRPr>
          </a:p>
          <a:p>
            <a:pPr marL="0" marR="0" lvl="0" indent="0" algn="ctr" rtl="0">
              <a:spcBef>
                <a:spcPts val="0"/>
              </a:spcBef>
              <a:spcAft>
                <a:spcPts val="0"/>
              </a:spcAft>
              <a:buNone/>
            </a:pPr>
            <a:r>
              <a:rPr lang="en" sz="1600" b="1">
                <a:solidFill>
                  <a:schemeClr val="accent1"/>
                </a:solidFill>
                <a:latin typeface="Source Sans Pro"/>
                <a:ea typeface="Source Sans Pro"/>
                <a:cs typeface="Source Sans Pro"/>
                <a:sym typeface="Source Sans Pro"/>
              </a:rPr>
              <a:t>Full Open </a:t>
            </a:r>
            <a:br>
              <a:rPr lang="en" sz="1600" b="1">
                <a:solidFill>
                  <a:schemeClr val="accent1"/>
                </a:solidFill>
                <a:latin typeface="Source Sans Pro"/>
                <a:ea typeface="Source Sans Pro"/>
                <a:cs typeface="Source Sans Pro"/>
                <a:sym typeface="Source Sans Pro"/>
              </a:rPr>
            </a:br>
            <a:r>
              <a:rPr lang="en" sz="1600" b="1">
                <a:solidFill>
                  <a:schemeClr val="accent1"/>
                </a:solidFill>
                <a:latin typeface="Source Sans Pro"/>
                <a:ea typeface="Source Sans Pro"/>
                <a:cs typeface="Source Sans Pro"/>
                <a:sym typeface="Source Sans Pro"/>
              </a:rPr>
              <a:t>Access venues</a:t>
            </a:r>
            <a:endParaRPr sz="1000">
              <a:solidFill>
                <a:schemeClr val="accent1"/>
              </a:solidFill>
            </a:endParaRPr>
          </a:p>
          <a:p>
            <a:pPr marL="0" marR="0" lvl="0" indent="0" algn="l" rtl="0">
              <a:spcBef>
                <a:spcPts val="0"/>
              </a:spcBef>
              <a:spcAft>
                <a:spcPts val="0"/>
              </a:spcAft>
              <a:buNone/>
            </a:pPr>
            <a:endParaRPr sz="600" b="1">
              <a:solidFill>
                <a:schemeClr val="accent1"/>
              </a:solidFill>
              <a:latin typeface="Source Sans Pro"/>
              <a:ea typeface="Source Sans Pro"/>
              <a:cs typeface="Source Sans Pro"/>
              <a:sym typeface="Source Sans Pro"/>
            </a:endParaRPr>
          </a:p>
          <a:p>
            <a:pPr marL="177800" marR="0" lvl="0" indent="-177800" algn="l" rtl="0">
              <a:spcBef>
                <a:spcPts val="0"/>
              </a:spcBef>
              <a:spcAft>
                <a:spcPts val="0"/>
              </a:spcAft>
              <a:buClr>
                <a:schemeClr val="accent1"/>
              </a:buClr>
              <a:buSzPts val="1600"/>
              <a:buFont typeface="Noto Sans Symbols"/>
              <a:buChar char="▪"/>
            </a:pPr>
            <a:r>
              <a:rPr lang="en" sz="1600">
                <a:solidFill>
                  <a:schemeClr val="accent1"/>
                </a:solidFill>
                <a:latin typeface="Source Sans Pro"/>
                <a:ea typeface="Source Sans Pro"/>
                <a:cs typeface="Source Sans Pro"/>
                <a:sym typeface="Source Sans Pro"/>
              </a:rPr>
              <a:t>Authors publish in Open Access journal or platform indexed by </a:t>
            </a:r>
            <a:r>
              <a:rPr lang="en" sz="1600" i="1">
                <a:solidFill>
                  <a:schemeClr val="accent1"/>
                </a:solidFill>
                <a:latin typeface="Source Sans Pro"/>
                <a:ea typeface="Source Sans Pro"/>
                <a:cs typeface="Source Sans Pro"/>
                <a:sym typeface="Source Sans Pro"/>
              </a:rPr>
              <a:t>Directory of Open Access Journals </a:t>
            </a:r>
            <a:r>
              <a:rPr lang="en" sz="1600">
                <a:solidFill>
                  <a:schemeClr val="accent1"/>
                </a:solidFill>
                <a:latin typeface="Source Sans Pro"/>
                <a:ea typeface="Source Sans Pro"/>
                <a:cs typeface="Source Sans Pro"/>
                <a:sym typeface="Source Sans Pro"/>
              </a:rPr>
              <a:t>(DOAJ)</a:t>
            </a:r>
            <a:endParaRPr sz="1000">
              <a:solidFill>
                <a:schemeClr val="accent1"/>
              </a:solidFill>
            </a:endParaRPr>
          </a:p>
          <a:p>
            <a:pPr marL="177800" marR="0" lvl="0" indent="-127000" algn="l" rtl="0">
              <a:spcBef>
                <a:spcPts val="0"/>
              </a:spcBef>
              <a:spcAft>
                <a:spcPts val="0"/>
              </a:spcAft>
              <a:buClr>
                <a:srgbClr val="888888"/>
              </a:buClr>
              <a:buSzPts val="800"/>
              <a:buFont typeface="Noto Sans Symbols"/>
              <a:buNone/>
            </a:pPr>
            <a:endParaRPr sz="700">
              <a:solidFill>
                <a:schemeClr val="accent1"/>
              </a:solidFill>
              <a:latin typeface="Source Sans Pro"/>
              <a:ea typeface="Source Sans Pro"/>
              <a:cs typeface="Source Sans Pro"/>
              <a:sym typeface="Source Sans Pro"/>
            </a:endParaRPr>
          </a:p>
          <a:p>
            <a:pPr marL="177800" marR="0" lvl="0" indent="-177800" algn="l" rtl="0">
              <a:spcBef>
                <a:spcPts val="0"/>
              </a:spcBef>
              <a:spcAft>
                <a:spcPts val="0"/>
              </a:spcAft>
              <a:buClr>
                <a:schemeClr val="accent1"/>
              </a:buClr>
              <a:buSzPts val="1600"/>
              <a:buFont typeface="Noto Sans Symbols"/>
              <a:buChar char="▪"/>
            </a:pPr>
            <a:r>
              <a:rPr lang="en" sz="1600">
                <a:solidFill>
                  <a:schemeClr val="accent1"/>
                </a:solidFill>
                <a:latin typeface="Source Sans Pro"/>
                <a:ea typeface="Source Sans Pro"/>
                <a:cs typeface="Source Sans Pro"/>
                <a:sym typeface="Source Sans Pro"/>
              </a:rPr>
              <a:t>cOAlition S funders financially support publication fees for author</a:t>
            </a:r>
            <a:endParaRPr sz="1600" b="1">
              <a:solidFill>
                <a:schemeClr val="accent1"/>
              </a:solidFill>
              <a:latin typeface="Source Sans Pro"/>
              <a:ea typeface="Source Sans Pro"/>
              <a:cs typeface="Source Sans Pro"/>
              <a:sym typeface="Source Sans Pro"/>
            </a:endParaRPr>
          </a:p>
        </p:txBody>
      </p:sp>
      <p:sp>
        <p:nvSpPr>
          <p:cNvPr id="385" name="Google Shape;385;p46"/>
          <p:cNvSpPr txBox="1"/>
          <p:nvPr/>
        </p:nvSpPr>
        <p:spPr>
          <a:xfrm>
            <a:off x="4543425" y="754178"/>
            <a:ext cx="2126100" cy="3789300"/>
          </a:xfrm>
          <a:prstGeom prst="rect">
            <a:avLst/>
          </a:prstGeom>
          <a:solidFill>
            <a:srgbClr val="D9EAD3"/>
          </a:solidFill>
          <a:ln w="25400" cap="flat" cmpd="sng">
            <a:solidFill>
              <a:srgbClr val="00B050"/>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ctr" rtl="0">
              <a:spcBef>
                <a:spcPts val="0"/>
              </a:spcBef>
              <a:spcAft>
                <a:spcPts val="0"/>
              </a:spcAft>
              <a:buClr>
                <a:srgbClr val="00B050"/>
              </a:buClr>
              <a:buSzPts val="1700"/>
              <a:buFont typeface="Source Sans Pro"/>
              <a:buNone/>
            </a:pPr>
            <a:r>
              <a:rPr lang="en" sz="1700" b="1">
                <a:solidFill>
                  <a:srgbClr val="00B050"/>
                </a:solidFill>
                <a:latin typeface="Source Sans Pro"/>
                <a:ea typeface="Source Sans Pro"/>
                <a:cs typeface="Source Sans Pro"/>
                <a:sym typeface="Source Sans Pro"/>
              </a:rPr>
              <a:t>Route 2</a:t>
            </a:r>
            <a:endParaRPr sz="1100"/>
          </a:p>
          <a:p>
            <a:pPr marL="0" marR="0" lvl="0" indent="0" algn="ctr" rtl="0">
              <a:spcBef>
                <a:spcPts val="0"/>
              </a:spcBef>
              <a:spcAft>
                <a:spcPts val="0"/>
              </a:spcAft>
              <a:buClr>
                <a:schemeClr val="dk1"/>
              </a:buClr>
              <a:buSzPts val="600"/>
              <a:buFont typeface="Source Sans Pro"/>
              <a:buNone/>
            </a:pPr>
            <a:endParaRPr sz="600" b="1">
              <a:solidFill>
                <a:srgbClr val="00B050"/>
              </a:solidFill>
              <a:latin typeface="Source Sans Pro"/>
              <a:ea typeface="Source Sans Pro"/>
              <a:cs typeface="Source Sans Pro"/>
              <a:sym typeface="Source Sans Pro"/>
            </a:endParaRPr>
          </a:p>
          <a:p>
            <a:pPr marL="0" marR="0" lvl="0" indent="0" algn="ctr" rtl="0">
              <a:spcBef>
                <a:spcPts val="0"/>
              </a:spcBef>
              <a:spcAft>
                <a:spcPts val="0"/>
              </a:spcAft>
              <a:buClr>
                <a:schemeClr val="dk1"/>
              </a:buClr>
              <a:buSzPts val="1700"/>
              <a:buFont typeface="Source Sans Pro"/>
              <a:buNone/>
            </a:pPr>
            <a:r>
              <a:rPr lang="en" sz="1600" b="1">
                <a:solidFill>
                  <a:schemeClr val="dk1"/>
                </a:solidFill>
                <a:latin typeface="Source Sans Pro"/>
                <a:ea typeface="Source Sans Pro"/>
                <a:cs typeface="Source Sans Pro"/>
                <a:sym typeface="Source Sans Pro"/>
              </a:rPr>
              <a:t>Subscription journals</a:t>
            </a:r>
            <a:endParaRPr sz="1000"/>
          </a:p>
          <a:p>
            <a:pPr marL="0" marR="0" lvl="0" indent="0" algn="l" rtl="0">
              <a:spcBef>
                <a:spcPts val="0"/>
              </a:spcBef>
              <a:spcAft>
                <a:spcPts val="0"/>
              </a:spcAft>
              <a:buClr>
                <a:schemeClr val="dk1"/>
              </a:buClr>
              <a:buSzPts val="500"/>
              <a:buFont typeface="Source Sans Pro"/>
              <a:buNone/>
            </a:pPr>
            <a:endParaRPr sz="400">
              <a:solidFill>
                <a:schemeClr val="dk1"/>
              </a:solidFill>
              <a:latin typeface="Source Sans Pro"/>
              <a:ea typeface="Source Sans Pro"/>
              <a:cs typeface="Source Sans Pro"/>
              <a:sym typeface="Source Sans Pro"/>
            </a:endParaRPr>
          </a:p>
          <a:p>
            <a:pPr marL="177800" marR="0" lvl="0" indent="-177800" algn="l" rtl="0">
              <a:spcBef>
                <a:spcPts val="0"/>
              </a:spcBef>
              <a:spcAft>
                <a:spcPts val="0"/>
              </a:spcAft>
              <a:buClr>
                <a:schemeClr val="dk1"/>
              </a:buClr>
              <a:buSzPts val="1600"/>
              <a:buFont typeface="Noto Sans Symbols"/>
              <a:buChar char="▪"/>
            </a:pPr>
            <a:r>
              <a:rPr lang="en" sz="1600">
                <a:solidFill>
                  <a:schemeClr val="dk1"/>
                </a:solidFill>
                <a:latin typeface="Source Sans Pro"/>
                <a:ea typeface="Source Sans Pro"/>
                <a:cs typeface="Source Sans Pro"/>
                <a:sym typeface="Source Sans Pro"/>
              </a:rPr>
              <a:t>Authors publishing  in a subscription journal </a:t>
            </a:r>
            <a:r>
              <a:rPr lang="en" sz="1600" b="1">
                <a:solidFill>
                  <a:schemeClr val="dk1"/>
                </a:solidFill>
                <a:latin typeface="Source Sans Pro"/>
                <a:ea typeface="Source Sans Pro"/>
                <a:cs typeface="Source Sans Pro"/>
                <a:sym typeface="Source Sans Pro"/>
              </a:rPr>
              <a:t>must</a:t>
            </a:r>
            <a:r>
              <a:rPr lang="en" sz="1600">
                <a:solidFill>
                  <a:schemeClr val="dk1"/>
                </a:solidFill>
                <a:latin typeface="Source Sans Pro"/>
                <a:ea typeface="Source Sans Pro"/>
                <a:cs typeface="Source Sans Pro"/>
                <a:sym typeface="Source Sans Pro"/>
              </a:rPr>
              <a:t> make the Version of Record or Author Accepted Manuscript instantly available in a repository</a:t>
            </a:r>
            <a:br>
              <a:rPr lang="en" sz="1600">
                <a:solidFill>
                  <a:schemeClr val="dk1"/>
                </a:solidFill>
                <a:latin typeface="Source Sans Pro"/>
                <a:ea typeface="Source Sans Pro"/>
                <a:cs typeface="Source Sans Pro"/>
                <a:sym typeface="Source Sans Pro"/>
              </a:rPr>
            </a:br>
            <a:endParaRPr sz="400">
              <a:solidFill>
                <a:schemeClr val="dk1"/>
              </a:solidFill>
              <a:latin typeface="Source Sans Pro"/>
              <a:ea typeface="Source Sans Pro"/>
              <a:cs typeface="Source Sans Pro"/>
              <a:sym typeface="Source Sans Pro"/>
            </a:endParaRPr>
          </a:p>
          <a:p>
            <a:pPr marL="177800" marR="0" lvl="0" indent="-184150" algn="l" rtl="0">
              <a:spcBef>
                <a:spcPts val="0"/>
              </a:spcBef>
              <a:spcAft>
                <a:spcPts val="0"/>
              </a:spcAft>
              <a:buClr>
                <a:schemeClr val="dk1"/>
              </a:buClr>
              <a:buSzPts val="1700"/>
              <a:buFont typeface="Noto Sans Symbols"/>
              <a:buChar char="▪"/>
            </a:pPr>
            <a:r>
              <a:rPr lang="en" sz="1600">
                <a:solidFill>
                  <a:schemeClr val="dk1"/>
                </a:solidFill>
                <a:latin typeface="Source Sans Pro"/>
                <a:ea typeface="Source Sans Pro"/>
                <a:cs typeface="Source Sans Pro"/>
                <a:sym typeface="Source Sans Pro"/>
              </a:rPr>
              <a:t>*NOT* financially supported by cOAlition S funders </a:t>
            </a:r>
            <a:br>
              <a:rPr lang="en" sz="1000">
                <a:solidFill>
                  <a:schemeClr val="dk1"/>
                </a:solidFill>
                <a:latin typeface="Open Sans"/>
                <a:ea typeface="Open Sans"/>
                <a:cs typeface="Open Sans"/>
                <a:sym typeface="Open Sans"/>
              </a:rPr>
            </a:br>
            <a:endParaRPr sz="1000">
              <a:solidFill>
                <a:schemeClr val="dk1"/>
              </a:solidFill>
              <a:latin typeface="Open Sans"/>
              <a:ea typeface="Open Sans"/>
              <a:cs typeface="Open Sans"/>
              <a:sym typeface="Open Sans"/>
            </a:endParaRPr>
          </a:p>
          <a:p>
            <a:pPr marL="215900" marR="0" lvl="0" indent="-152400" algn="l" rtl="0">
              <a:spcBef>
                <a:spcPts val="0"/>
              </a:spcBef>
              <a:spcAft>
                <a:spcPts val="0"/>
              </a:spcAft>
              <a:buClr>
                <a:schemeClr val="dk1"/>
              </a:buClr>
              <a:buSzPts val="1100"/>
              <a:buFont typeface="Source Sans Pro"/>
              <a:buNone/>
            </a:pPr>
            <a:endParaRPr sz="1100">
              <a:solidFill>
                <a:schemeClr val="dk1"/>
              </a:solidFill>
              <a:latin typeface="Open Sans"/>
              <a:ea typeface="Open Sans"/>
              <a:cs typeface="Open Sans"/>
              <a:sym typeface="Open Sans"/>
            </a:endParaRPr>
          </a:p>
          <a:p>
            <a:pPr marL="0" marR="0" lvl="0" indent="0" algn="l" rtl="0">
              <a:spcBef>
                <a:spcPts val="0"/>
              </a:spcBef>
              <a:spcAft>
                <a:spcPts val="0"/>
              </a:spcAft>
              <a:buClr>
                <a:schemeClr val="dk1"/>
              </a:buClr>
              <a:buSzPts val="1100"/>
              <a:buFont typeface="Open Sans"/>
              <a:buNone/>
            </a:pPr>
            <a:br>
              <a:rPr lang="en" sz="1100">
                <a:solidFill>
                  <a:schemeClr val="dk1"/>
                </a:solidFill>
                <a:latin typeface="Open Sans"/>
                <a:ea typeface="Open Sans"/>
                <a:cs typeface="Open Sans"/>
                <a:sym typeface="Open Sans"/>
              </a:rPr>
            </a:br>
            <a:endParaRPr sz="1100">
              <a:solidFill>
                <a:schemeClr val="dk1"/>
              </a:solidFill>
              <a:latin typeface="Open Sans"/>
              <a:ea typeface="Open Sans"/>
              <a:cs typeface="Open Sans"/>
              <a:sym typeface="Open Sans"/>
            </a:endParaRPr>
          </a:p>
        </p:txBody>
      </p:sp>
      <p:sp>
        <p:nvSpPr>
          <p:cNvPr id="386" name="Google Shape;386;p46"/>
          <p:cNvSpPr txBox="1"/>
          <p:nvPr/>
        </p:nvSpPr>
        <p:spPr>
          <a:xfrm>
            <a:off x="6768269" y="763150"/>
            <a:ext cx="1918500" cy="3789300"/>
          </a:xfrm>
          <a:prstGeom prst="rect">
            <a:avLst/>
          </a:prstGeom>
          <a:noFill/>
          <a:ln w="25400" cap="flat" cmpd="sng">
            <a:solidFill>
              <a:srgbClr val="7F7F7F"/>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ctr" rtl="0">
              <a:spcBef>
                <a:spcPts val="0"/>
              </a:spcBef>
              <a:spcAft>
                <a:spcPts val="0"/>
              </a:spcAft>
              <a:buClr>
                <a:srgbClr val="F47115"/>
              </a:buClr>
              <a:buSzPts val="1700"/>
              <a:buFont typeface="Source Sans Pro"/>
              <a:buNone/>
            </a:pPr>
            <a:r>
              <a:rPr lang="en" sz="1700" b="1">
                <a:solidFill>
                  <a:srgbClr val="F9CB9C"/>
                </a:solidFill>
                <a:latin typeface="Source Sans Pro"/>
                <a:ea typeface="Source Sans Pro"/>
                <a:cs typeface="Source Sans Pro"/>
                <a:sym typeface="Source Sans Pro"/>
              </a:rPr>
              <a:t>Route 3 </a:t>
            </a:r>
            <a:br>
              <a:rPr lang="en" sz="1700" b="1">
                <a:solidFill>
                  <a:srgbClr val="F47115"/>
                </a:solidFill>
                <a:latin typeface="Source Sans Pro"/>
                <a:ea typeface="Source Sans Pro"/>
                <a:cs typeface="Source Sans Pro"/>
                <a:sym typeface="Source Sans Pro"/>
              </a:rPr>
            </a:br>
            <a:r>
              <a:rPr lang="en" sz="1600" b="1">
                <a:solidFill>
                  <a:schemeClr val="accent1"/>
                </a:solidFill>
                <a:latin typeface="Source Sans Pro"/>
                <a:ea typeface="Source Sans Pro"/>
                <a:cs typeface="Source Sans Pro"/>
                <a:sym typeface="Source Sans Pro"/>
              </a:rPr>
              <a:t>Journals under a transformative arrangement</a:t>
            </a:r>
            <a:endParaRPr sz="700" b="1">
              <a:solidFill>
                <a:schemeClr val="accent1"/>
              </a:solidFill>
              <a:latin typeface="Source Sans Pro"/>
              <a:ea typeface="Source Sans Pro"/>
              <a:cs typeface="Source Sans Pro"/>
              <a:sym typeface="Source Sans Pro"/>
            </a:endParaRPr>
          </a:p>
          <a:p>
            <a:pPr marL="177800" marR="0" lvl="0" indent="-177800" algn="l" rtl="0">
              <a:spcBef>
                <a:spcPts val="0"/>
              </a:spcBef>
              <a:spcAft>
                <a:spcPts val="0"/>
              </a:spcAft>
              <a:buClr>
                <a:schemeClr val="accent1"/>
              </a:buClr>
              <a:buSzPts val="1600"/>
              <a:buFont typeface="Noto Sans Symbols"/>
              <a:buChar char="▪"/>
            </a:pPr>
            <a:r>
              <a:rPr lang="en" sz="1600">
                <a:solidFill>
                  <a:schemeClr val="accent1"/>
                </a:solidFill>
                <a:latin typeface="Source Sans Pro"/>
                <a:ea typeface="Source Sans Pro"/>
                <a:cs typeface="Source Sans Pro"/>
                <a:sym typeface="Source Sans Pro"/>
              </a:rPr>
              <a:t>Authors publish in a journal with a Transformative Arrangement.</a:t>
            </a:r>
            <a:br>
              <a:rPr lang="en" sz="1600">
                <a:solidFill>
                  <a:schemeClr val="accent1"/>
                </a:solidFill>
                <a:latin typeface="Source Sans Pro"/>
                <a:ea typeface="Source Sans Pro"/>
                <a:cs typeface="Source Sans Pro"/>
                <a:sym typeface="Source Sans Pro"/>
              </a:rPr>
            </a:br>
            <a:endParaRPr sz="1600">
              <a:solidFill>
                <a:schemeClr val="accent1"/>
              </a:solidFill>
              <a:latin typeface="Source Sans Pro"/>
              <a:ea typeface="Source Sans Pro"/>
              <a:cs typeface="Source Sans Pro"/>
              <a:sym typeface="Source Sans Pro"/>
            </a:endParaRPr>
          </a:p>
          <a:p>
            <a:pPr marL="177800" marR="0" lvl="0" indent="-184150" algn="l" rtl="0">
              <a:spcBef>
                <a:spcPts val="0"/>
              </a:spcBef>
              <a:spcAft>
                <a:spcPts val="0"/>
              </a:spcAft>
              <a:buClr>
                <a:schemeClr val="accent1"/>
              </a:buClr>
              <a:buSzPts val="1700"/>
              <a:buFont typeface="Noto Sans Symbols"/>
              <a:buChar char="▪"/>
            </a:pPr>
            <a:r>
              <a:rPr lang="en" sz="1600">
                <a:solidFill>
                  <a:schemeClr val="accent1"/>
                </a:solidFill>
                <a:latin typeface="Source Sans Pro"/>
                <a:ea typeface="Source Sans Pro"/>
                <a:cs typeface="Source Sans Pro"/>
                <a:sym typeface="Source Sans Pro"/>
              </a:rPr>
              <a:t>cOAlition S funders *CAN* financially support Transformative Arrangements</a:t>
            </a:r>
            <a:br>
              <a:rPr lang="en" sz="1000">
                <a:solidFill>
                  <a:schemeClr val="accent1"/>
                </a:solidFill>
                <a:latin typeface="Open Sans"/>
                <a:ea typeface="Open Sans"/>
                <a:cs typeface="Open Sans"/>
                <a:sym typeface="Open Sans"/>
              </a:rPr>
            </a:br>
            <a:endParaRPr sz="1000">
              <a:solidFill>
                <a:schemeClr val="accent1"/>
              </a:solidFill>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79433">
            <a:alpha val="0"/>
          </a:srgbClr>
        </a:solidFill>
        <a:effectLst/>
      </p:bgPr>
    </p:bg>
    <p:spTree>
      <p:nvGrpSpPr>
        <p:cNvPr id="1" name="Shape 399"/>
        <p:cNvGrpSpPr/>
        <p:nvPr/>
      </p:nvGrpSpPr>
      <p:grpSpPr>
        <a:xfrm>
          <a:off x="0" y="0"/>
          <a:ext cx="0" cy="0"/>
          <a:chOff x="0" y="0"/>
          <a:chExt cx="0" cy="0"/>
        </a:xfrm>
      </p:grpSpPr>
      <p:sp>
        <p:nvSpPr>
          <p:cNvPr id="400" name="Google Shape;400;p48"/>
          <p:cNvSpPr txBox="1"/>
          <p:nvPr/>
        </p:nvSpPr>
        <p:spPr>
          <a:xfrm>
            <a:off x="1141974" y="85500"/>
            <a:ext cx="5395500" cy="44640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 sz="2900">
                <a:solidFill>
                  <a:schemeClr val="dk1"/>
                </a:solidFill>
                <a:latin typeface="Source Sans Pro Black"/>
                <a:ea typeface="Source Sans Pro Black"/>
                <a:cs typeface="Source Sans Pro Black"/>
                <a:sym typeface="Source Sans Pro Black"/>
              </a:rPr>
              <a:t>Copyright ownership</a:t>
            </a:r>
            <a:endParaRPr sz="2900">
              <a:solidFill>
                <a:schemeClr val="dk1"/>
              </a:solidFill>
              <a:latin typeface="Source Sans Pro Black"/>
              <a:ea typeface="Source Sans Pro Black"/>
              <a:cs typeface="Source Sans Pro Black"/>
              <a:sym typeface="Source Sans Pro Black"/>
            </a:endParaRPr>
          </a:p>
        </p:txBody>
      </p:sp>
      <p:sp>
        <p:nvSpPr>
          <p:cNvPr id="401" name="Google Shape;401;p48"/>
          <p:cNvSpPr txBox="1"/>
          <p:nvPr/>
        </p:nvSpPr>
        <p:spPr>
          <a:xfrm>
            <a:off x="1257350" y="802238"/>
            <a:ext cx="3533400" cy="1293000"/>
          </a:xfrm>
          <a:prstGeom prst="rect">
            <a:avLst/>
          </a:prstGeom>
          <a:solidFill>
            <a:srgbClr val="FCE5C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latin typeface="Source Sans Pro"/>
                <a:ea typeface="Source Sans Pro"/>
                <a:cs typeface="Source Sans Pro"/>
                <a:sym typeface="Source Sans Pro"/>
              </a:rPr>
              <a:t>1. Who owns the original copyright in the content of the researcher’s </a:t>
            </a:r>
            <a:r>
              <a:rPr lang="en" sz="1800" dirty="0">
                <a:solidFill>
                  <a:schemeClr val="dk1"/>
                </a:solidFill>
                <a:latin typeface="Source Sans Pro"/>
                <a:ea typeface="Source Sans Pro"/>
                <a:cs typeface="Source Sans Pro"/>
                <a:sym typeface="Source Sans Pro"/>
              </a:rPr>
              <a:t>research </a:t>
            </a:r>
            <a:r>
              <a:rPr lang="en" sz="1800" dirty="0">
                <a:latin typeface="Source Sans Pro"/>
                <a:ea typeface="Source Sans Pro"/>
                <a:cs typeface="Source Sans Pro"/>
                <a:sym typeface="Source Sans Pro"/>
              </a:rPr>
              <a:t>article?</a:t>
            </a:r>
            <a:endParaRPr sz="1800" dirty="0">
              <a:latin typeface="Source Sans Pro"/>
              <a:ea typeface="Source Sans Pro"/>
              <a:cs typeface="Source Sans Pro"/>
              <a:sym typeface="Source Sans Pro"/>
            </a:endParaRPr>
          </a:p>
          <a:p>
            <a:pPr marL="0" lvl="0" indent="0" algn="l" rtl="0">
              <a:spcBef>
                <a:spcPts val="0"/>
              </a:spcBef>
              <a:spcAft>
                <a:spcPts val="0"/>
              </a:spcAft>
              <a:buNone/>
            </a:pPr>
            <a:endParaRPr sz="1800" dirty="0">
              <a:latin typeface="Source Sans Pro"/>
              <a:ea typeface="Source Sans Pro"/>
              <a:cs typeface="Source Sans Pro"/>
              <a:sym typeface="Source Sans Pro"/>
            </a:endParaRPr>
          </a:p>
        </p:txBody>
      </p:sp>
      <p:sp>
        <p:nvSpPr>
          <p:cNvPr id="402" name="Google Shape;402;p48"/>
          <p:cNvSpPr txBox="1"/>
          <p:nvPr/>
        </p:nvSpPr>
        <p:spPr>
          <a:xfrm>
            <a:off x="4945750" y="802250"/>
            <a:ext cx="3837300" cy="1293000"/>
          </a:xfrm>
          <a:prstGeom prst="rect">
            <a:avLst/>
          </a:prstGeom>
          <a:solidFill>
            <a:srgbClr val="FCE5CD"/>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latin typeface="Source Sans Pro"/>
                <a:ea typeface="Source Sans Pro"/>
                <a:cs typeface="Source Sans Pro"/>
                <a:sym typeface="Source Sans Pro"/>
              </a:rPr>
              <a:t>2.  If the author signs a licence to publish their research article, can the author control the use of the content of their article?</a:t>
            </a:r>
            <a:endParaRPr sz="1800" dirty="0">
              <a:latin typeface="Source Sans Pro"/>
              <a:ea typeface="Source Sans Pro"/>
              <a:cs typeface="Source Sans Pro"/>
              <a:sym typeface="Source Sans Pro"/>
            </a:endParaRPr>
          </a:p>
        </p:txBody>
      </p:sp>
      <p:pic>
        <p:nvPicPr>
          <p:cNvPr id="403" name="Google Shape;403;p48"/>
          <p:cNvPicPr preferRelativeResize="0"/>
          <p:nvPr/>
        </p:nvPicPr>
        <p:blipFill rotWithShape="1">
          <a:blip r:embed="rId3">
            <a:alphaModFix/>
          </a:blip>
          <a:srcRect r="27766"/>
          <a:stretch/>
        </p:blipFill>
        <p:spPr>
          <a:xfrm rot="-5400000">
            <a:off x="-2099450" y="2099450"/>
            <a:ext cx="5143501" cy="944600"/>
          </a:xfrm>
          <a:prstGeom prst="rect">
            <a:avLst/>
          </a:prstGeom>
          <a:noFill/>
          <a:ln>
            <a:noFill/>
          </a:ln>
        </p:spPr>
      </p:pic>
      <p:sp>
        <p:nvSpPr>
          <p:cNvPr id="404" name="Google Shape;404;p48"/>
          <p:cNvSpPr txBox="1"/>
          <p:nvPr/>
        </p:nvSpPr>
        <p:spPr>
          <a:xfrm>
            <a:off x="4431800" y="4864550"/>
            <a:ext cx="4719000" cy="3387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1000" dirty="0"/>
              <a:t>https://www.gov.uk/topic/intellectual-property/copyright</a:t>
            </a:r>
            <a:endParaRPr sz="1000" dirty="0"/>
          </a:p>
        </p:txBody>
      </p:sp>
      <p:sp>
        <p:nvSpPr>
          <p:cNvPr id="405" name="Google Shape;405;p48"/>
          <p:cNvSpPr txBox="1"/>
          <p:nvPr/>
        </p:nvSpPr>
        <p:spPr>
          <a:xfrm>
            <a:off x="1257350" y="2230425"/>
            <a:ext cx="3533400" cy="2401200"/>
          </a:xfrm>
          <a:prstGeom prst="rect">
            <a:avLst/>
          </a:prstGeom>
          <a:solidFill>
            <a:srgbClr val="D9EAD3"/>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Source Sans Pro"/>
                <a:ea typeface="Source Sans Pro"/>
                <a:cs typeface="Source Sans Pro"/>
                <a:sym typeface="Source Sans Pro"/>
              </a:rPr>
              <a:t>The author does</a:t>
            </a:r>
            <a:endParaRPr sz="1800" b="1">
              <a:latin typeface="Source Sans Pro"/>
              <a:ea typeface="Source Sans Pro"/>
              <a:cs typeface="Source Sans Pro"/>
              <a:sym typeface="Source Sans Pro"/>
            </a:endParaRPr>
          </a:p>
          <a:p>
            <a:pPr marL="457200" lvl="0" indent="-342900" algn="l" rtl="0">
              <a:spcBef>
                <a:spcPts val="0"/>
              </a:spcBef>
              <a:spcAft>
                <a:spcPts val="0"/>
              </a:spcAft>
              <a:buSzPts val="1800"/>
              <a:buFont typeface="Source Sans Pro"/>
              <a:buChar char="●"/>
            </a:pPr>
            <a:r>
              <a:rPr lang="en" sz="1800">
                <a:latin typeface="Source Sans Pro"/>
                <a:ea typeface="Source Sans Pro"/>
                <a:cs typeface="Source Sans Pro"/>
                <a:sym typeface="Source Sans Pro"/>
              </a:rPr>
              <a:t>“Copyright protects your work and stops others from using it without your permission.</a:t>
            </a:r>
            <a:endParaRPr sz="1800">
              <a:latin typeface="Source Sans Pro"/>
              <a:ea typeface="Source Sans Pro"/>
              <a:cs typeface="Source Sans Pro"/>
              <a:sym typeface="Source Sans Pro"/>
            </a:endParaRPr>
          </a:p>
          <a:p>
            <a:pPr marL="457200" lvl="0" indent="-342900" algn="l" rtl="0">
              <a:spcBef>
                <a:spcPts val="0"/>
              </a:spcBef>
              <a:spcAft>
                <a:spcPts val="0"/>
              </a:spcAft>
              <a:buSzPts val="1800"/>
              <a:buFont typeface="Source Sans Pro"/>
              <a:buChar char="●"/>
            </a:pPr>
            <a:r>
              <a:rPr lang="en" sz="1800">
                <a:latin typeface="Source Sans Pro"/>
                <a:ea typeface="Source Sans Pro"/>
                <a:cs typeface="Source Sans Pro"/>
                <a:sym typeface="Source Sans Pro"/>
              </a:rPr>
              <a:t>Authors get copyright protection </a:t>
            </a:r>
            <a:r>
              <a:rPr lang="en" sz="1800" b="1">
                <a:latin typeface="Source Sans Pro"/>
                <a:ea typeface="Source Sans Pro"/>
                <a:cs typeface="Source Sans Pro"/>
                <a:sym typeface="Source Sans Pro"/>
              </a:rPr>
              <a:t>automatically</a:t>
            </a:r>
            <a:r>
              <a:rPr lang="en" sz="1800">
                <a:latin typeface="Source Sans Pro"/>
                <a:ea typeface="Source Sans Pro"/>
                <a:cs typeface="Source Sans Pro"/>
                <a:sym typeface="Source Sans Pro"/>
              </a:rPr>
              <a:t>: </a:t>
            </a:r>
            <a:br>
              <a:rPr lang="en" sz="1800">
                <a:latin typeface="Source Sans Pro"/>
                <a:ea typeface="Source Sans Pro"/>
                <a:cs typeface="Source Sans Pro"/>
                <a:sym typeface="Source Sans Pro"/>
              </a:rPr>
            </a:br>
            <a:r>
              <a:rPr lang="en" sz="1800">
                <a:latin typeface="Source Sans Pro"/>
                <a:ea typeface="Source Sans Pro"/>
                <a:cs typeface="Source Sans Pro"/>
                <a:sym typeface="Source Sans Pro"/>
              </a:rPr>
              <a:t>They don’t have to apply or pay a fee.”</a:t>
            </a:r>
            <a:endParaRPr sz="1800">
              <a:latin typeface="Source Sans Pro"/>
              <a:ea typeface="Source Sans Pro"/>
              <a:cs typeface="Source Sans Pro"/>
              <a:sym typeface="Source Sans Pro"/>
            </a:endParaRPr>
          </a:p>
        </p:txBody>
      </p:sp>
      <p:sp>
        <p:nvSpPr>
          <p:cNvPr id="406" name="Google Shape;406;p48"/>
          <p:cNvSpPr txBox="1"/>
          <p:nvPr/>
        </p:nvSpPr>
        <p:spPr>
          <a:xfrm>
            <a:off x="4998725" y="2230425"/>
            <a:ext cx="3784500" cy="2401200"/>
          </a:xfrm>
          <a:prstGeom prst="rect">
            <a:avLst/>
          </a:prstGeom>
          <a:solidFill>
            <a:srgbClr val="D9EAD3"/>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latin typeface="Source Sans Pro"/>
                <a:ea typeface="Source Sans Pro"/>
                <a:cs typeface="Source Sans Pro"/>
                <a:sym typeface="Source Sans Pro"/>
              </a:rPr>
              <a:t>It’s up to the author. UK IPO states:</a:t>
            </a:r>
            <a:endParaRPr sz="1800" b="1">
              <a:latin typeface="Source Sans Pro"/>
              <a:ea typeface="Source Sans Pro"/>
              <a:cs typeface="Source Sans Pro"/>
              <a:sym typeface="Source Sans Pro"/>
            </a:endParaRPr>
          </a:p>
          <a:p>
            <a:pPr marL="457200" lvl="0" indent="-342900" algn="l" rtl="0">
              <a:spcBef>
                <a:spcPts val="0"/>
              </a:spcBef>
              <a:spcAft>
                <a:spcPts val="0"/>
              </a:spcAft>
              <a:buSzPts val="1800"/>
              <a:buFont typeface="Source Sans Pro"/>
              <a:buChar char="●"/>
            </a:pPr>
            <a:r>
              <a:rPr lang="en" sz="1800">
                <a:latin typeface="Source Sans Pro"/>
                <a:ea typeface="Source Sans Pro"/>
                <a:cs typeface="Source Sans Pro"/>
                <a:sym typeface="Source Sans Pro"/>
              </a:rPr>
              <a:t>“As a copyright owner, </a:t>
            </a:r>
            <a:r>
              <a:rPr lang="en" sz="1800" b="1">
                <a:latin typeface="Source Sans Pro"/>
                <a:ea typeface="Source Sans Pro"/>
                <a:cs typeface="Source Sans Pro"/>
                <a:sym typeface="Source Sans Pro"/>
              </a:rPr>
              <a:t>it is for you to decide</a:t>
            </a:r>
            <a:r>
              <a:rPr lang="en" sz="1800">
                <a:latin typeface="Source Sans Pro"/>
                <a:ea typeface="Source Sans Pro"/>
                <a:cs typeface="Source Sans Pro"/>
                <a:sym typeface="Source Sans Pro"/>
              </a:rPr>
              <a:t> whether and how to license use of your work.</a:t>
            </a:r>
            <a:endParaRPr sz="1800">
              <a:latin typeface="Source Sans Pro"/>
              <a:ea typeface="Source Sans Pro"/>
              <a:cs typeface="Source Sans Pro"/>
              <a:sym typeface="Source Sans Pro"/>
            </a:endParaRPr>
          </a:p>
          <a:p>
            <a:pPr marL="457200" lvl="0" indent="-342900" algn="l" rtl="0">
              <a:spcBef>
                <a:spcPts val="0"/>
              </a:spcBef>
              <a:spcAft>
                <a:spcPts val="0"/>
              </a:spcAft>
              <a:buSzPts val="1800"/>
              <a:buFont typeface="Source Sans Pro"/>
              <a:buChar char="●"/>
            </a:pPr>
            <a:r>
              <a:rPr lang="en" sz="1800">
                <a:latin typeface="Source Sans Pro"/>
                <a:ea typeface="Source Sans Pro"/>
                <a:cs typeface="Source Sans Pro"/>
                <a:sym typeface="Source Sans Pro"/>
              </a:rPr>
              <a:t>You can license the use of your work if you own the copyright. </a:t>
            </a:r>
            <a:br>
              <a:rPr lang="en" sz="1800">
                <a:latin typeface="Source Sans Pro"/>
                <a:ea typeface="Source Sans Pro"/>
                <a:cs typeface="Source Sans Pro"/>
                <a:sym typeface="Source Sans Pro"/>
              </a:rPr>
            </a:br>
            <a:r>
              <a:rPr lang="en" sz="1800" b="1">
                <a:latin typeface="Source Sans Pro"/>
                <a:ea typeface="Source Sans Pro"/>
                <a:cs typeface="Source Sans Pro"/>
                <a:sym typeface="Source Sans Pro"/>
              </a:rPr>
              <a:t>You can also decide how your work is used</a:t>
            </a:r>
            <a:r>
              <a:rPr lang="en" sz="1800">
                <a:latin typeface="Source Sans Pro"/>
                <a:ea typeface="Source Sans Pro"/>
                <a:cs typeface="Source Sans Pro"/>
                <a:sym typeface="Source Sans Pro"/>
              </a:rPr>
              <a:t>.”</a:t>
            </a:r>
            <a:endParaRPr sz="1800">
              <a:latin typeface="Source Sans Pro"/>
              <a:ea typeface="Source Sans Pro"/>
              <a:cs typeface="Source Sans Pro"/>
              <a:sym typeface="Source Sans Pro"/>
            </a:endParaRPr>
          </a:p>
        </p:txBody>
      </p:sp>
      <p:sp>
        <p:nvSpPr>
          <p:cNvPr id="2" name="Google Shape;404;p48">
            <a:extLst>
              <a:ext uri="{FF2B5EF4-FFF2-40B4-BE49-F238E27FC236}">
                <a16:creationId xmlns:a16="http://schemas.microsoft.com/office/drawing/2014/main" id="{E79D0CF5-C753-E95F-BC6C-55DF03023285}"/>
              </a:ext>
            </a:extLst>
          </p:cNvPr>
          <p:cNvSpPr txBox="1"/>
          <p:nvPr/>
        </p:nvSpPr>
        <p:spPr>
          <a:xfrm>
            <a:off x="1257350" y="4651088"/>
            <a:ext cx="3533400" cy="492412"/>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 sz="1000" dirty="0"/>
              <a:t>See also UK Copyright Designs &amp; Patent Act 1988, Section 11 </a:t>
            </a:r>
            <a:r>
              <a:rPr lang="en-GB" sz="1000" dirty="0"/>
              <a:t>https://www.legislation.gov.uk/ukpga/1988/48/section/11</a:t>
            </a:r>
            <a:r>
              <a:rPr lang="en" sz="1000" dirty="0"/>
              <a:t> </a:t>
            </a:r>
            <a:endParaRPr sz="1000" dirty="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lanS">
  <a:themeElements>
    <a:clrScheme name="Custom 2">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48f9394d-8a14-4d27-82a6-f35f12361205}" enabled="0" method="" siteId="{48f9394d-8a14-4d27-82a6-f35f12361205}" removed="1"/>
</clbl:labelList>
</file>

<file path=docProps/app.xml><?xml version="1.0" encoding="utf-8"?>
<Properties xmlns="http://schemas.openxmlformats.org/officeDocument/2006/extended-properties" xmlns:vt="http://schemas.openxmlformats.org/officeDocument/2006/docPropsVTypes">
  <TotalTime>97</TotalTime>
  <Words>4724</Words>
  <Application>Microsoft Office PowerPoint</Application>
  <PresentationFormat>On-screen Show (16:9)</PresentationFormat>
  <Paragraphs>407</Paragraphs>
  <Slides>39</Slides>
  <Notes>36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39</vt:i4>
      </vt:variant>
    </vt:vector>
  </HeadingPairs>
  <TitlesOfParts>
    <vt:vector size="49" baseType="lpstr">
      <vt:lpstr>Source Sans Pro</vt:lpstr>
      <vt:lpstr>Calibri</vt:lpstr>
      <vt:lpstr>Noto Sans Symbols</vt:lpstr>
      <vt:lpstr>Open Sans</vt:lpstr>
      <vt:lpstr>Noto Sans</vt:lpstr>
      <vt:lpstr>Source Sans Pro Light</vt:lpstr>
      <vt:lpstr>Arial</vt:lpstr>
      <vt:lpstr>Source Sans Pro Black</vt:lpstr>
      <vt:lpstr>Simple Light</vt:lpstr>
      <vt:lpstr>PlanS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Sally Rumsey</dc:creator>
  <cp:lastModifiedBy>Maria KARATZIA (consultant)</cp:lastModifiedBy>
  <cp:revision>4</cp:revision>
  <dcterms:modified xsi:type="dcterms:W3CDTF">2022-05-31T10:01:23Z</dcterms:modified>
</cp:coreProperties>
</file>